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  <p:sldMasterId id="2147483685" r:id="rId2"/>
    <p:sldMasterId id="2147483673" r:id="rId3"/>
    <p:sldMasterId id="2147483661" r:id="rId4"/>
    <p:sldMasterId id="2147483741" r:id="rId5"/>
  </p:sldMasterIdLst>
  <p:notesMasterIdLst>
    <p:notesMasterId r:id="rId34"/>
  </p:notesMasterIdLst>
  <p:handoutMasterIdLst>
    <p:handoutMasterId r:id="rId35"/>
  </p:handoutMasterIdLst>
  <p:sldIdLst>
    <p:sldId id="262" r:id="rId6"/>
    <p:sldId id="644" r:id="rId7"/>
    <p:sldId id="726" r:id="rId8"/>
    <p:sldId id="727" r:id="rId9"/>
    <p:sldId id="729" r:id="rId10"/>
    <p:sldId id="728" r:id="rId11"/>
    <p:sldId id="730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3" r:id="rId22"/>
    <p:sldId id="742" r:id="rId23"/>
    <p:sldId id="744" r:id="rId24"/>
    <p:sldId id="745" r:id="rId25"/>
    <p:sldId id="751" r:id="rId26"/>
    <p:sldId id="752" r:id="rId27"/>
    <p:sldId id="746" r:id="rId28"/>
    <p:sldId id="754" r:id="rId29"/>
    <p:sldId id="749" r:id="rId30"/>
    <p:sldId id="753" r:id="rId31"/>
    <p:sldId id="755" r:id="rId32"/>
    <p:sldId id="756" r:id="rId33"/>
  </p:sldIdLst>
  <p:sldSz cx="9144000" cy="6858000" type="screen4x3"/>
  <p:notesSz cx="9236075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DA9"/>
    <a:srgbClr val="FFFD78"/>
    <a:srgbClr val="000099"/>
    <a:srgbClr val="FFD8FF"/>
    <a:srgbClr val="FFFFFF"/>
    <a:srgbClr val="00FF00"/>
    <a:srgbClr val="A7FEFF"/>
    <a:srgbClr val="D5FC79"/>
    <a:srgbClr val="FFD7D6"/>
    <a:srgbClr val="73F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2" autoAdjust="0"/>
    <p:restoredTop sz="91679" autoAdjust="0"/>
  </p:normalViewPr>
  <p:slideViewPr>
    <p:cSldViewPr>
      <p:cViewPr>
        <p:scale>
          <a:sx n="76" d="100"/>
          <a:sy n="76" d="100"/>
        </p:scale>
        <p:origin x="368" y="752"/>
      </p:cViewPr>
      <p:guideLst>
        <p:guide orient="horz" pos="2688"/>
        <p:guide pos="1824"/>
      </p:guideLst>
    </p:cSldViewPr>
  </p:slideViewPr>
  <p:outlineViewPr>
    <p:cViewPr>
      <p:scale>
        <a:sx n="33" d="100"/>
        <a:sy n="33" d="100"/>
      </p:scale>
      <p:origin x="0" y="291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6064"/>
    </p:cViewPr>
  </p:sorterViewPr>
  <p:notesViewPr>
    <p:cSldViewPr snapToGrid="0" snapToObjects="1">
      <p:cViewPr varScale="1">
        <p:scale>
          <a:sx n="115" d="100"/>
          <a:sy n="115" d="100"/>
        </p:scale>
        <p:origin x="736" y="200"/>
      </p:cViewPr>
      <p:guideLst>
        <p:guide orient="horz" pos="2208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9ED969BC-D0E7-4BE4-8D59-EDF1FF51A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1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232941" y="1"/>
            <a:ext cx="4003136" cy="35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6702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9804" y="3330482"/>
            <a:ext cx="6776468" cy="315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4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defTabSz="928407">
              <a:defRPr sz="1200" b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2941" y="6659760"/>
            <a:ext cx="4003136" cy="35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24" tIns="46412" rIns="92824" bIns="46412" numCol="1" anchor="b" anchorCtr="0" compatLnSpc="1">
            <a:prstTxWarp prst="textNoShape">
              <a:avLst/>
            </a:prstTxWarp>
          </a:bodyPr>
          <a:lstStyle>
            <a:lvl1pPr algn="r" defTabSz="928407">
              <a:defRPr sz="1200" b="0">
                <a:effectLst/>
              </a:defRPr>
            </a:lvl1pPr>
          </a:lstStyle>
          <a:p>
            <a:pPr>
              <a:defRPr/>
            </a:pPr>
            <a:fld id="{E7DD9321-EF23-4D4F-8E26-34363D8AF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43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9763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4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32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4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76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76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0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79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4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FSM = Finite State Machine</a:t>
            </a:r>
          </a:p>
          <a:p>
            <a:r>
              <a:rPr lang="en-US" dirty="0" smtClean="0"/>
              <a:t>DNF = Disjunctive</a:t>
            </a:r>
            <a:r>
              <a:rPr lang="en-US" baseline="0" dirty="0" smtClean="0"/>
              <a:t> Normal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a path is not </a:t>
            </a:r>
            <a:r>
              <a:rPr lang="en-US" baseline="0" dirty="0" err="1" smtClean="0"/>
              <a:t>def</a:t>
            </a:r>
            <a:r>
              <a:rPr lang="en-US" baseline="0" dirty="0" smtClean="0"/>
              <a:t>-clear, it is not considered as a du-path.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2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2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3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3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1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3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DD9321-EF23-4D4F-8E26-34363D8AFB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9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8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44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6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44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9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74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52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6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51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68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57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1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37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86A18-3CA3-3644-949E-A3B3F7CF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9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3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5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66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09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7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7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0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381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1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4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77952"/>
            <a:ext cx="7063740" cy="4041648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6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95800"/>
            <a:ext cx="7063740" cy="169164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455811"/>
            <a:ext cx="1904999" cy="273844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455811"/>
            <a:ext cx="685800" cy="3863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40000"/>
                    <a:lumOff val="6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0" y="3200400"/>
            <a:ext cx="7924800" cy="0"/>
          </a:xfrm>
          <a:prstGeom prst="line">
            <a:avLst/>
          </a:prstGeom>
          <a:ln w="38100">
            <a:solidFill>
              <a:srgbClr val="FF4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2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 anchor="ctr">
            <a:noAutofit/>
          </a:bodyPr>
          <a:lstStyle>
            <a:lvl1pPr algn="ctr">
              <a:defRPr sz="4000" b="1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7955280" cy="5113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2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20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7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6206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539" y="365760"/>
            <a:ext cx="7269480" cy="1325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4539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95" y="1828801"/>
            <a:ext cx="3360420" cy="4351337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55811"/>
            <a:ext cx="3581400" cy="27384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685800" cy="593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</a:lstStyle>
          <a:p>
            <a:pPr>
              <a:defRPr/>
            </a:pPr>
            <a:fld id="{313F0136-1ADC-465D-9B90-C4B23ACD24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3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6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3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8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03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6296474-364D-4E26-AA0C-354464955E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3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52EE84-6360-4B12-B1B1-48D5AB00A8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9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64CEE9-8946-4111-8F4D-0E794C699F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376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7F248C6-A948-49B1-AFED-B83994B9E5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077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EA9B-6CFD-CF4C-8C73-B2298A1EE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5289-29A1-244C-9116-919D2C4D7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86A18-3CA3-3644-949E-A3B3F7CF49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C39A-DE03-D149-978E-9107EFE84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583680"/>
            <a:ext cx="9144000" cy="27432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57150">
            <a:solidFill>
              <a:srgbClr val="FF4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ooter Placeholder 8"/>
          <p:cNvSpPr txBox="1">
            <a:spLocks/>
          </p:cNvSpPr>
          <p:nvPr userDrawn="1"/>
        </p:nvSpPr>
        <p:spPr>
          <a:xfrm>
            <a:off x="76200" y="6584156"/>
            <a:ext cx="10668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Fall 2017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Slide Number Placeholder 9"/>
          <p:cNvSpPr txBox="1">
            <a:spLocks/>
          </p:cNvSpPr>
          <p:nvPr userDrawn="1"/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313F0136-1ADC-465D-9B90-C4B23ACD248C}" type="slidenum">
              <a:rPr lang="en-US" sz="1200" b="0" smtClean="0">
                <a:latin typeface="Gill Sans MT" charset="0"/>
                <a:ea typeface="Gill Sans MT" charset="0"/>
                <a:cs typeface="Gill Sans MT" charset="0"/>
              </a:rPr>
              <a:pPr algn="ctr">
                <a:defRPr/>
              </a:pPr>
              <a:t>‹#›</a:t>
            </a:fld>
            <a:endParaRPr lang="en-US" sz="1200" b="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Footer Placeholder 8"/>
          <p:cNvSpPr txBox="1">
            <a:spLocks/>
          </p:cNvSpPr>
          <p:nvPr userDrawn="1"/>
        </p:nvSpPr>
        <p:spPr>
          <a:xfrm>
            <a:off x="3352800" y="6584156"/>
            <a:ext cx="2438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pple Braille" charset="0"/>
                <a:ea typeface="Apple Braille" charset="0"/>
                <a:cs typeface="Apple Braille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dirty="0" smtClean="0">
                <a:latin typeface="Gill Sans MT" charset="0"/>
                <a:ea typeface="Gill Sans MT" charset="0"/>
                <a:cs typeface="Gill Sans MT" charset="0"/>
              </a:rPr>
              <a:t>University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de-DE" baseline="0" dirty="0" err="1" smtClean="0">
                <a:latin typeface="Gill Sans MT" charset="0"/>
                <a:ea typeface="Gill Sans MT" charset="0"/>
                <a:cs typeface="Gill Sans MT" charset="0"/>
              </a:rPr>
              <a:t>of</a:t>
            </a:r>
            <a:r>
              <a:rPr lang="de-DE" baseline="0" dirty="0" smtClean="0">
                <a:latin typeface="Gill Sans MT" charset="0"/>
                <a:ea typeface="Gill Sans MT" charset="0"/>
                <a:cs typeface="Gill Sans MT" charset="0"/>
              </a:rPr>
              <a:t>  Virginia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2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6.tiff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5862" y="762000"/>
            <a:ext cx="9144000" cy="4648200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5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Graph </a:t>
            </a:r>
            <a:r>
              <a:rPr lang="en-US" sz="5000" b="1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>Coverage for Source Code</a:t>
            </a:r>
            <a: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2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en-US" sz="3000" b="1" dirty="0" smtClean="0">
                <a:solidFill>
                  <a:srgbClr val="FFFF00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CS 4501 / 6501 </a:t>
            </a:r>
            <a:b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en-US" sz="4000" b="1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Software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"/>
    </mc:Choice>
    <mc:Fallback xmlns="">
      <p:transition spd="slow" advTm="179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CFG for a </a:t>
            </a:r>
            <a:r>
              <a:rPr lang="en-US" i="1" dirty="0" smtClean="0"/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457383" y="2286000"/>
            <a:ext cx="3505017" cy="1547057"/>
          </a:xfrm>
        </p:spPr>
        <p:txBody>
          <a:bodyPr>
            <a:normAutofit fontScale="92500" lnSpcReduction="10000"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1: x = 0;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2: </a:t>
            </a:r>
            <a:r>
              <a:rPr lang="en-US" sz="1900" dirty="0" smtClean="0"/>
              <a:t>x </a:t>
            </a:r>
            <a:r>
              <a:rPr lang="en-US" sz="1900" dirty="0" smtClean="0"/>
              <a:t>&lt; </a:t>
            </a:r>
            <a:r>
              <a:rPr lang="en-US" sz="1900" dirty="0" smtClean="0"/>
              <a:t>y</a:t>
            </a:r>
            <a:endParaRPr lang="en-US" sz="19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3: y = f(</a:t>
            </a:r>
            <a:r>
              <a:rPr lang="en-US" sz="1900" dirty="0" err="1" smtClean="0"/>
              <a:t>x,y</a:t>
            </a:r>
            <a:r>
              <a:rPr lang="en-US" sz="1900" dirty="0" smtClean="0"/>
              <a:t>);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4: x++;</a:t>
            </a:r>
          </a:p>
        </p:txBody>
      </p:sp>
      <p:sp>
        <p:nvSpPr>
          <p:cNvPr id="32" name="Content Placeholder 22"/>
          <p:cNvSpPr txBox="1">
            <a:spLocks/>
          </p:cNvSpPr>
          <p:nvPr/>
        </p:nvSpPr>
        <p:spPr>
          <a:xfrm>
            <a:off x="3276600" y="923925"/>
            <a:ext cx="5119814" cy="120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800" b="0" dirty="0" smtClean="0"/>
              <a:t>1 </a:t>
            </a:r>
            <a:r>
              <a:rPr lang="en-US" sz="1800" b="0" dirty="0" smtClean="0">
                <a:sym typeface="Wingdings"/>
              </a:rPr>
              <a:t> 2, 2  3, 2  5, 3  4, 4  2</a:t>
            </a:r>
          </a:p>
          <a:p>
            <a:pPr marL="482600" lvl="2" indent="0" fontAlgn="auto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endParaRPr lang="en-US" sz="1900" b="0" dirty="0" smtClean="0">
              <a:sym typeface="Wingding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191000" y="1828800"/>
            <a:ext cx="4604213" cy="436245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8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5" name="Content Placeholder 22"/>
          <p:cNvSpPr txBox="1">
            <a:spLocks/>
          </p:cNvSpPr>
          <p:nvPr/>
        </p:nvSpPr>
        <p:spPr>
          <a:xfrm>
            <a:off x="457383" y="3912277"/>
            <a:ext cx="3505017" cy="2640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lnSpc>
                <a:spcPct val="90000"/>
              </a:lnSpc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Entry node</a:t>
            </a:r>
            <a:endParaRPr lang="en-US" sz="2000" b="0" dirty="0" smtClean="0"/>
          </a:p>
          <a:p>
            <a:pPr marL="482600" lvl="2" indent="0" fontAlgn="auto">
              <a:lnSpc>
                <a:spcPct val="90000"/>
              </a:lnSpc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1</a:t>
            </a:r>
          </a:p>
          <a:p>
            <a:pPr marL="231775" lvl="1" indent="-215900" fontAlgn="auto">
              <a:lnSpc>
                <a:spcPct val="90000"/>
              </a:lnSpc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Decision nodes</a:t>
            </a:r>
            <a:endParaRPr lang="en-US" sz="2000" b="0" dirty="0" smtClean="0"/>
          </a:p>
          <a:p>
            <a:pPr marL="482600" lvl="2" indent="0" fontAlgn="auto">
              <a:lnSpc>
                <a:spcPct val="90000"/>
              </a:lnSpc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2</a:t>
            </a:r>
          </a:p>
          <a:p>
            <a:pPr marL="231775" lvl="1" indent="-215900" fontAlgn="auto">
              <a:lnSpc>
                <a:spcPct val="90000"/>
              </a:lnSpc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Junction nodes</a:t>
            </a:r>
            <a:endParaRPr lang="en-US" sz="2000" b="0" dirty="0" smtClean="0"/>
          </a:p>
          <a:p>
            <a:pPr marL="482600" lvl="2" indent="0" fontAlgn="auto">
              <a:lnSpc>
                <a:spcPct val="90000"/>
              </a:lnSpc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-</a:t>
            </a:r>
            <a:endParaRPr lang="en-US" b="0" dirty="0" smtClean="0">
              <a:solidFill>
                <a:srgbClr val="FFFF00"/>
              </a:solidFill>
            </a:endParaRPr>
          </a:p>
          <a:p>
            <a:pPr marL="231775" lvl="1" indent="-215900" fontAlgn="auto">
              <a:lnSpc>
                <a:spcPct val="90000"/>
              </a:lnSpc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Exit nodes</a:t>
            </a:r>
            <a:endParaRPr lang="en-US" sz="2000" b="0" dirty="0" smtClean="0"/>
          </a:p>
          <a:p>
            <a:pPr marL="482600" lvl="2" indent="0" fontAlgn="auto">
              <a:lnSpc>
                <a:spcPct val="90000"/>
              </a:lnSpc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4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3" y="990600"/>
            <a:ext cx="2514600" cy="1270443"/>
          </a:xfrm>
          <a:prstGeom prst="rect">
            <a:avLst/>
          </a:prstGeom>
        </p:spPr>
      </p:pic>
      <p:grpSp>
        <p:nvGrpSpPr>
          <p:cNvPr id="40" name="Group 77"/>
          <p:cNvGrpSpPr>
            <a:grpSpLocks/>
          </p:cNvGrpSpPr>
          <p:nvPr/>
        </p:nvGrpSpPr>
        <p:grpSpPr bwMode="auto">
          <a:xfrm>
            <a:off x="7158161" y="1962150"/>
            <a:ext cx="555625" cy="1162050"/>
            <a:chOff x="4746" y="1706"/>
            <a:chExt cx="350" cy="732"/>
          </a:xfrm>
        </p:grpSpPr>
        <p:grpSp>
          <p:nvGrpSpPr>
            <p:cNvPr id="41" name="Group 37"/>
            <p:cNvGrpSpPr>
              <a:grpSpLocks/>
            </p:cNvGrpSpPr>
            <p:nvPr/>
          </p:nvGrpSpPr>
          <p:grpSpPr bwMode="auto">
            <a:xfrm>
              <a:off x="4746" y="1900"/>
              <a:ext cx="350" cy="296"/>
              <a:chOff x="3838" y="2684"/>
              <a:chExt cx="350" cy="296"/>
            </a:xfrm>
          </p:grpSpPr>
          <p:sp>
            <p:nvSpPr>
              <p:cNvPr id="44" name="Oval 38" descr="Light downward diagonal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pattFill prst="ltDnDiag">
                <a:fgClr>
                  <a:srgbClr val="3399FF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45" name="Text Box 39" descr="Light downward diagonal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flipH="1">
              <a:off x="4921" y="2193"/>
              <a:ext cx="1" cy="2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4921" y="1706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46" name="Text Box 55"/>
          <p:cNvSpPr txBox="1">
            <a:spLocks noChangeArrowheads="1"/>
          </p:cNvSpPr>
          <p:nvPr/>
        </p:nvSpPr>
        <p:spPr bwMode="auto">
          <a:xfrm>
            <a:off x="7010400" y="4879975"/>
            <a:ext cx="1312863" cy="2308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sz="1800" b="0" smtClean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rPr>
              <a:t>X++</a:t>
            </a:r>
            <a:endParaRPr lang="en-US" sz="1800" b="0" dirty="0">
              <a:solidFill>
                <a:schemeClr val="tx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47" name="Group 71"/>
          <p:cNvGrpSpPr>
            <a:grpSpLocks/>
          </p:cNvGrpSpPr>
          <p:nvPr/>
        </p:nvGrpSpPr>
        <p:grpSpPr bwMode="auto">
          <a:xfrm>
            <a:off x="5248401" y="3079750"/>
            <a:ext cx="3443288" cy="2122487"/>
            <a:chOff x="3543" y="2446"/>
            <a:chExt cx="2169" cy="1337"/>
          </a:xfrm>
        </p:grpSpPr>
        <p:grpSp>
          <p:nvGrpSpPr>
            <p:cNvPr id="48" name="Group 34"/>
            <p:cNvGrpSpPr>
              <a:grpSpLocks/>
            </p:cNvGrpSpPr>
            <p:nvPr/>
          </p:nvGrpSpPr>
          <p:grpSpPr bwMode="auto">
            <a:xfrm>
              <a:off x="4747" y="2446"/>
              <a:ext cx="350" cy="296"/>
              <a:chOff x="4738" y="2684"/>
              <a:chExt cx="350" cy="296"/>
            </a:xfrm>
          </p:grpSpPr>
          <p:sp>
            <p:nvSpPr>
              <p:cNvPr id="67" name="Oval 35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9" name="Text Box 36"/>
              <p:cNvSpPr txBox="1">
                <a:spLocks noChangeArrowheads="1"/>
              </p:cNvSpPr>
              <p:nvPr/>
            </p:nvSpPr>
            <p:spPr bwMode="auto">
              <a:xfrm>
                <a:off x="4815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sp>
          <p:nvSpPr>
            <p:cNvPr id="49" name="Line 40"/>
            <p:cNvSpPr>
              <a:spLocks noChangeShapeType="1"/>
            </p:cNvSpPr>
            <p:nvPr/>
          </p:nvSpPr>
          <p:spPr bwMode="auto">
            <a:xfrm>
              <a:off x="5013" y="272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1" name="Group 43"/>
            <p:cNvGrpSpPr>
              <a:grpSpLocks/>
            </p:cNvGrpSpPr>
            <p:nvPr/>
          </p:nvGrpSpPr>
          <p:grpSpPr bwMode="auto">
            <a:xfrm>
              <a:off x="4468" y="2930"/>
              <a:ext cx="350" cy="296"/>
              <a:chOff x="4288" y="1746"/>
              <a:chExt cx="350" cy="296"/>
            </a:xfrm>
          </p:grpSpPr>
          <p:sp>
            <p:nvSpPr>
              <p:cNvPr id="65" name="Oval 44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6" name="Text Box 45"/>
              <p:cNvSpPr txBox="1">
                <a:spLocks noChangeArrowheads="1"/>
              </p:cNvSpPr>
              <p:nvPr/>
            </p:nvSpPr>
            <p:spPr bwMode="auto">
              <a:xfrm>
                <a:off x="4352" y="1769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</a:p>
            </p:txBody>
          </p:sp>
        </p:grpSp>
        <p:grpSp>
          <p:nvGrpSpPr>
            <p:cNvPr id="52" name="Group 46"/>
            <p:cNvGrpSpPr>
              <a:grpSpLocks/>
            </p:cNvGrpSpPr>
            <p:nvPr/>
          </p:nvGrpSpPr>
          <p:grpSpPr bwMode="auto">
            <a:xfrm>
              <a:off x="5080" y="2930"/>
              <a:ext cx="350" cy="296"/>
              <a:chOff x="4288" y="1746"/>
              <a:chExt cx="350" cy="296"/>
            </a:xfrm>
          </p:grpSpPr>
          <p:sp>
            <p:nvSpPr>
              <p:cNvPr id="63" name="Oval 47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4" name="Text Box 48"/>
              <p:cNvSpPr txBox="1">
                <a:spLocks noChangeArrowheads="1"/>
              </p:cNvSpPr>
              <p:nvPr/>
            </p:nvSpPr>
            <p:spPr bwMode="auto">
              <a:xfrm>
                <a:off x="4352" y="1769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</a:p>
            </p:txBody>
          </p:sp>
        </p:grpSp>
        <p:sp>
          <p:nvSpPr>
            <p:cNvPr id="53" name="Line 49"/>
            <p:cNvSpPr>
              <a:spLocks noChangeShapeType="1"/>
            </p:cNvSpPr>
            <p:nvPr/>
          </p:nvSpPr>
          <p:spPr bwMode="auto">
            <a:xfrm flipH="1">
              <a:off x="4743" y="2736"/>
              <a:ext cx="114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4" name="Text Box 50"/>
            <p:cNvSpPr txBox="1">
              <a:spLocks noChangeArrowheads="1"/>
            </p:cNvSpPr>
            <p:nvPr/>
          </p:nvSpPr>
          <p:spPr bwMode="auto">
            <a:xfrm>
              <a:off x="5088" y="2668"/>
              <a:ext cx="624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x &gt;= y</a:t>
              </a:r>
            </a:p>
          </p:txBody>
        </p:sp>
        <p:sp>
          <p:nvSpPr>
            <p:cNvPr id="56" name="Text Box 51"/>
            <p:cNvSpPr txBox="1">
              <a:spLocks noChangeArrowheads="1"/>
            </p:cNvSpPr>
            <p:nvPr/>
          </p:nvSpPr>
          <p:spPr bwMode="auto">
            <a:xfrm>
              <a:off x="4176" y="2668"/>
              <a:ext cx="711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x &lt; y</a:t>
              </a:r>
            </a:p>
          </p:txBody>
        </p:sp>
        <p:sp>
          <p:nvSpPr>
            <p:cNvPr id="57" name="Text Box 53"/>
            <p:cNvSpPr txBox="1">
              <a:spLocks noChangeArrowheads="1"/>
            </p:cNvSpPr>
            <p:nvPr/>
          </p:nvSpPr>
          <p:spPr bwMode="auto">
            <a:xfrm>
              <a:off x="3543" y="3028"/>
              <a:ext cx="969" cy="14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y = f (x, y)</a:t>
              </a:r>
            </a:p>
          </p:txBody>
        </p:sp>
        <p:cxnSp>
          <p:nvCxnSpPr>
            <p:cNvPr id="58" name="AutoShape 54"/>
            <p:cNvCxnSpPr>
              <a:cxnSpLocks noChangeShapeType="1"/>
              <a:stCxn id="61" idx="2"/>
            </p:cNvCxnSpPr>
            <p:nvPr/>
          </p:nvCxnSpPr>
          <p:spPr bwMode="auto">
            <a:xfrm rot="10800000" flipH="1">
              <a:off x="4468" y="2484"/>
              <a:ext cx="330" cy="1151"/>
            </a:xfrm>
            <a:prstGeom prst="curvedConnector4">
              <a:avLst>
                <a:gd name="adj1" fmla="val -288605"/>
                <a:gd name="adj2" fmla="val 101658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</p:cxnSp>
        <p:grpSp>
          <p:nvGrpSpPr>
            <p:cNvPr id="59" name="Group 56"/>
            <p:cNvGrpSpPr>
              <a:grpSpLocks/>
            </p:cNvGrpSpPr>
            <p:nvPr/>
          </p:nvGrpSpPr>
          <p:grpSpPr bwMode="auto">
            <a:xfrm>
              <a:off x="4468" y="3487"/>
              <a:ext cx="350" cy="296"/>
              <a:chOff x="4288" y="1746"/>
              <a:chExt cx="350" cy="296"/>
            </a:xfrm>
          </p:grpSpPr>
          <p:sp>
            <p:nvSpPr>
              <p:cNvPr id="61" name="Oval 57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pattFill prst="ltDnDiag">
                <a:fgClr>
                  <a:schemeClr val="bg2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2" name="Text Box 58"/>
              <p:cNvSpPr txBox="1">
                <a:spLocks noChangeArrowheads="1"/>
              </p:cNvSpPr>
              <p:nvPr/>
            </p:nvSpPr>
            <p:spPr bwMode="auto">
              <a:xfrm>
                <a:off x="4352" y="1769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</a:p>
            </p:txBody>
          </p:sp>
        </p:grp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 flipH="1">
              <a:off x="4642" y="3232"/>
              <a:ext cx="1" cy="2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96" name="Group 78"/>
          <p:cNvGrpSpPr>
            <a:grpSpLocks/>
          </p:cNvGrpSpPr>
          <p:nvPr/>
        </p:nvGrpSpPr>
        <p:grpSpPr bwMode="auto">
          <a:xfrm>
            <a:off x="4464172" y="2087563"/>
            <a:ext cx="4191000" cy="655637"/>
            <a:chOff x="3026" y="1754"/>
            <a:chExt cx="2640" cy="413"/>
          </a:xfrm>
          <a:solidFill>
            <a:schemeClr val="bg2"/>
          </a:solidFill>
        </p:grpSpPr>
        <p:sp>
          <p:nvSpPr>
            <p:cNvPr id="97" name="Text Box 52"/>
            <p:cNvSpPr txBox="1">
              <a:spLocks noChangeArrowheads="1"/>
            </p:cNvSpPr>
            <p:nvPr/>
          </p:nvSpPr>
          <p:spPr bwMode="auto">
            <a:xfrm>
              <a:off x="5017" y="1898"/>
              <a:ext cx="649" cy="233"/>
            </a:xfrm>
            <a:prstGeom prst="rect">
              <a:avLst/>
            </a:prstGeom>
            <a:noFill/>
            <a:ln w="12700">
              <a:noFill/>
              <a:prstDash val="sysDot"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2"/>
                  </a:solidFill>
                  <a:latin typeface="Verdana" charset="0"/>
                  <a:ea typeface="Verdana" charset="0"/>
                  <a:cs typeface="Verdana" charset="0"/>
                </a:rPr>
                <a:t>x = 0</a:t>
              </a:r>
            </a:p>
          </p:txBody>
        </p:sp>
        <p:sp>
          <p:nvSpPr>
            <p:cNvPr id="98" name="AutoShape 72"/>
            <p:cNvSpPr>
              <a:spLocks/>
            </p:cNvSpPr>
            <p:nvPr/>
          </p:nvSpPr>
          <p:spPr bwMode="auto">
            <a:xfrm>
              <a:off x="3026" y="1754"/>
              <a:ext cx="1198" cy="413"/>
            </a:xfrm>
            <a:prstGeom prst="borderCallout2">
              <a:avLst>
                <a:gd name="adj1" fmla="val 17435"/>
                <a:gd name="adj2" fmla="val 104301"/>
                <a:gd name="adj3" fmla="val 17435"/>
                <a:gd name="adj4" fmla="val 123926"/>
                <a:gd name="adj5" fmla="val 47218"/>
                <a:gd name="adj6" fmla="val 144264"/>
              </a:avLst>
            </a:prstGeom>
            <a:solidFill>
              <a:srgbClr val="D5FDA9"/>
            </a:solidFill>
            <a:ln w="12700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pPr algn="ctr"/>
              <a:r>
                <a:rPr lang="en-US" sz="1800" b="0" dirty="0">
                  <a:latin typeface="Verdana" charset="0"/>
                  <a:ea typeface="Verdana" charset="0"/>
                  <a:cs typeface="Verdana" charset="0"/>
                </a:rPr>
                <a:t>implicitly initializes loop</a:t>
              </a:r>
            </a:p>
          </p:txBody>
        </p:sp>
      </p:grpSp>
      <p:sp>
        <p:nvSpPr>
          <p:cNvPr id="99" name="AutoShape 76"/>
          <p:cNvSpPr>
            <a:spLocks/>
          </p:cNvSpPr>
          <p:nvPr/>
        </p:nvSpPr>
        <p:spPr bwMode="auto">
          <a:xfrm>
            <a:off x="4382501" y="5334000"/>
            <a:ext cx="2246899" cy="655637"/>
          </a:xfrm>
          <a:prstGeom prst="borderCallout2">
            <a:avLst>
              <a:gd name="adj1" fmla="val 1343"/>
              <a:gd name="adj2" fmla="val 84379"/>
              <a:gd name="adj3" fmla="val -28160"/>
              <a:gd name="adj4" fmla="val 89388"/>
              <a:gd name="adj5" fmla="val -37364"/>
              <a:gd name="adj6" fmla="val 106319"/>
            </a:avLst>
          </a:prstGeom>
          <a:solidFill>
            <a:srgbClr val="D5FDA9"/>
          </a:solidFill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sz="1800" b="0" dirty="0">
                <a:latin typeface="Verdana" charset="0"/>
                <a:ea typeface="Verdana" charset="0"/>
                <a:cs typeface="Verdana" charset="0"/>
              </a:rPr>
              <a:t>implicitly increments loop</a:t>
            </a:r>
          </a:p>
        </p:txBody>
      </p:sp>
    </p:spTree>
    <p:extLst>
      <p:ext uri="{BB962C8B-B14F-4D97-AF65-F5344CB8AC3E}">
        <p14:creationId xmlns:p14="http://schemas.microsoft.com/office/powerpoint/2010/main" val="37518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/>
      <p:bldP spid="4" grpId="0" animBg="1"/>
      <p:bldP spid="95" grpId="0" uiExpand="1" build="p"/>
      <p:bldP spid="46" grpId="0"/>
      <p:bldP spid="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Example: CFG for </a:t>
            </a:r>
            <a:r>
              <a:rPr lang="en-US" sz="3800" smtClean="0"/>
              <a:t>a </a:t>
            </a:r>
            <a:r>
              <a:rPr lang="en-US" sz="3800" i="1" smtClean="0"/>
              <a:t>do-while </a:t>
            </a:r>
            <a:r>
              <a:rPr lang="en-US" sz="3800" smtClean="0"/>
              <a:t>loop</a:t>
            </a:r>
            <a:endParaRPr lang="en-US" sz="3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72000" y="2971800"/>
            <a:ext cx="3918413" cy="3133536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8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5" name="Content Placeholder 22"/>
          <p:cNvSpPr txBox="1">
            <a:spLocks/>
          </p:cNvSpPr>
          <p:nvPr/>
        </p:nvSpPr>
        <p:spPr>
          <a:xfrm>
            <a:off x="457383" y="3429000"/>
            <a:ext cx="3505017" cy="2869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Entry node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1</a:t>
            </a:r>
          </a:p>
          <a:p>
            <a:pPr marL="231775" lvl="1" indent="-215900" fontAlgn="auto"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Decision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2</a:t>
            </a:r>
          </a:p>
          <a:p>
            <a:pPr marL="231775" lvl="1" indent="-215900" fontAlgn="auto"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Junction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-</a:t>
            </a:r>
            <a:endParaRPr lang="en-US" b="0" dirty="0" smtClean="0">
              <a:solidFill>
                <a:srgbClr val="FFFF00"/>
              </a:solidFill>
            </a:endParaRPr>
          </a:p>
          <a:p>
            <a:pPr marL="231775" lvl="1" indent="-215900" fontAlgn="auto">
              <a:spcBef>
                <a:spcPts val="1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Exit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/>
              <a:t>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8" y="1117412"/>
            <a:ext cx="1876424" cy="1940302"/>
          </a:xfrm>
          <a:prstGeom prst="rect">
            <a:avLst/>
          </a:prstGeom>
        </p:spPr>
      </p:pic>
      <p:sp>
        <p:nvSpPr>
          <p:cNvPr id="50" name="Content Placeholder 22"/>
          <p:cNvSpPr>
            <a:spLocks noGrp="1"/>
          </p:cNvSpPr>
          <p:nvPr>
            <p:ph idx="1"/>
          </p:nvPr>
        </p:nvSpPr>
        <p:spPr>
          <a:xfrm>
            <a:off x="2209800" y="1030409"/>
            <a:ext cx="3505017" cy="1884364"/>
          </a:xfrm>
        </p:spPr>
        <p:txBody>
          <a:bodyPr>
            <a:normAutofit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1: x = 0; do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2: y = f(</a:t>
            </a:r>
            <a:r>
              <a:rPr lang="en-US" sz="1900" dirty="0" err="1" smtClean="0"/>
              <a:t>x,y</a:t>
            </a:r>
            <a:r>
              <a:rPr lang="en-US" sz="1900" dirty="0" smtClean="0"/>
              <a:t>); x = x+1; 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/>
              <a:t>	</a:t>
            </a:r>
            <a:r>
              <a:rPr lang="en-US" sz="1900" dirty="0" smtClean="0"/>
              <a:t>while(x &lt; y)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3: print(y);</a:t>
            </a:r>
          </a:p>
        </p:txBody>
      </p:sp>
      <p:sp>
        <p:nvSpPr>
          <p:cNvPr id="55" name="Content Placeholder 22"/>
          <p:cNvSpPr txBox="1">
            <a:spLocks/>
          </p:cNvSpPr>
          <p:nvPr/>
        </p:nvSpPr>
        <p:spPr>
          <a:xfrm>
            <a:off x="5750353" y="1028700"/>
            <a:ext cx="3317447" cy="197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900" b="0" dirty="0" smtClean="0"/>
              <a:t>1 </a:t>
            </a:r>
            <a:r>
              <a:rPr lang="en-US" sz="1900" b="0" dirty="0" smtClean="0">
                <a:sym typeface="Wingdings"/>
              </a:rPr>
              <a:t> 2</a:t>
            </a:r>
          </a:p>
          <a:p>
            <a:pPr marL="482600" lvl="2" indent="0" fontAlgn="auto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900" b="0" dirty="0" smtClean="0">
                <a:sym typeface="Wingdings"/>
              </a:rPr>
              <a:t>2  2</a:t>
            </a:r>
          </a:p>
          <a:p>
            <a:pPr marL="482600" lvl="2" indent="0" fontAlgn="auto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900" b="0" dirty="0" smtClean="0">
                <a:sym typeface="Wingdings"/>
              </a:rPr>
              <a:t>2  3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endParaRPr lang="en-US" b="0" dirty="0" smtClean="0">
              <a:sym typeface="Wingdings"/>
            </a:endParaRPr>
          </a:p>
        </p:txBody>
      </p:sp>
      <p:grpSp>
        <p:nvGrpSpPr>
          <p:cNvPr id="68" name="Group 10"/>
          <p:cNvGrpSpPr>
            <a:grpSpLocks/>
          </p:cNvGrpSpPr>
          <p:nvPr/>
        </p:nvGrpSpPr>
        <p:grpSpPr bwMode="auto">
          <a:xfrm>
            <a:off x="6036138" y="3491036"/>
            <a:ext cx="555625" cy="469900"/>
            <a:chOff x="3838" y="2684"/>
            <a:chExt cx="350" cy="296"/>
          </a:xfrm>
        </p:grpSpPr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3915" y="2707"/>
              <a:ext cx="209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1</a:t>
              </a:r>
            </a:p>
          </p:txBody>
        </p:sp>
      </p:grpSp>
      <p:sp>
        <p:nvSpPr>
          <p:cNvPr id="72" name="Line 16"/>
          <p:cNvSpPr>
            <a:spLocks noChangeShapeType="1"/>
          </p:cNvSpPr>
          <p:nvPr/>
        </p:nvSpPr>
        <p:spPr bwMode="auto">
          <a:xfrm>
            <a:off x="6313950" y="3183061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8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5121738" y="3556123"/>
            <a:ext cx="10414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= 0</a:t>
            </a:r>
          </a:p>
        </p:txBody>
      </p:sp>
      <p:sp>
        <p:nvSpPr>
          <p:cNvPr id="74" name="Oval 22"/>
          <p:cNvSpPr>
            <a:spLocks noChangeArrowheads="1"/>
          </p:cNvSpPr>
          <p:nvPr/>
        </p:nvSpPr>
        <p:spPr bwMode="auto">
          <a:xfrm>
            <a:off x="5617038" y="5330636"/>
            <a:ext cx="555625" cy="4699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5" name="Text Box 23"/>
          <p:cNvSpPr txBox="1">
            <a:spLocks noChangeArrowheads="1"/>
          </p:cNvSpPr>
          <p:nvPr/>
        </p:nvSpPr>
        <p:spPr bwMode="auto">
          <a:xfrm>
            <a:off x="5741117" y="5392104"/>
            <a:ext cx="33214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18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76" name="Oval 19"/>
          <p:cNvSpPr>
            <a:spLocks noChangeArrowheads="1"/>
          </p:cNvSpPr>
          <p:nvPr/>
        </p:nvSpPr>
        <p:spPr bwMode="auto">
          <a:xfrm>
            <a:off x="6036138" y="4360986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7" name="Text Box 20"/>
          <p:cNvSpPr txBox="1">
            <a:spLocks noChangeArrowheads="1"/>
          </p:cNvSpPr>
          <p:nvPr/>
        </p:nvSpPr>
        <p:spPr bwMode="auto">
          <a:xfrm>
            <a:off x="6137383" y="4397498"/>
            <a:ext cx="33214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18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78" name="Line 24"/>
          <p:cNvSpPr>
            <a:spLocks noChangeShapeType="1"/>
          </p:cNvSpPr>
          <p:nvPr/>
        </p:nvSpPr>
        <p:spPr bwMode="auto">
          <a:xfrm flipH="1">
            <a:off x="5888736" y="4791456"/>
            <a:ext cx="285747" cy="5205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8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5043315" y="4809936"/>
            <a:ext cx="1008698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&gt;= y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6509213" y="4937760"/>
            <a:ext cx="101441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&lt; y</a:t>
            </a:r>
          </a:p>
        </p:txBody>
      </p:sp>
      <p:cxnSp>
        <p:nvCxnSpPr>
          <p:cNvPr id="81" name="AutoShape 30"/>
          <p:cNvCxnSpPr>
            <a:cxnSpLocks noChangeShapeType="1"/>
          </p:cNvCxnSpPr>
          <p:nvPr/>
        </p:nvCxnSpPr>
        <p:spPr bwMode="auto">
          <a:xfrm rot="5400000" flipH="1">
            <a:off x="6343319" y="4595142"/>
            <a:ext cx="333375" cy="1587"/>
          </a:xfrm>
          <a:prstGeom prst="curvedConnector5">
            <a:avLst>
              <a:gd name="adj1" fmla="val -68801"/>
              <a:gd name="adj2" fmla="val -40796093"/>
              <a:gd name="adj3" fmla="val 168801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sp>
        <p:nvSpPr>
          <p:cNvPr id="82" name="Text Box 53"/>
          <p:cNvSpPr txBox="1">
            <a:spLocks noChangeArrowheads="1"/>
          </p:cNvSpPr>
          <p:nvPr/>
        </p:nvSpPr>
        <p:spPr bwMode="auto">
          <a:xfrm>
            <a:off x="6631120" y="4378305"/>
            <a:ext cx="1606550" cy="5078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 = f (x, y)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= x+1</a:t>
            </a:r>
          </a:p>
        </p:txBody>
      </p:sp>
      <p:sp>
        <p:nvSpPr>
          <p:cNvPr id="83" name="Line 41"/>
          <p:cNvSpPr>
            <a:spLocks noChangeShapeType="1"/>
          </p:cNvSpPr>
          <p:nvPr/>
        </p:nvSpPr>
        <p:spPr bwMode="auto">
          <a:xfrm flipH="1">
            <a:off x="6313950" y="3965698"/>
            <a:ext cx="1588" cy="388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800" b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5" grpId="0" uiExpand="1" build="p"/>
      <p:bldP spid="50" grpId="0" build="p"/>
      <p:bldP spid="55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/>
      <p:bldP spid="80" grpId="0"/>
      <p:bldP spid="82" grpId="0"/>
      <p:bldP spid="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600" dirty="0" smtClean="0"/>
              <a:t>Example: CFG for a loop with </a:t>
            </a:r>
            <a:br>
              <a:rPr lang="en-US" sz="3600" dirty="0" smtClean="0"/>
            </a:br>
            <a:r>
              <a:rPr lang="en-US" sz="3600" i="1" dirty="0" smtClean="0"/>
              <a:t>break</a:t>
            </a:r>
            <a:r>
              <a:rPr lang="en-US" sz="3600" dirty="0" smtClean="0"/>
              <a:t> and </a:t>
            </a:r>
            <a:r>
              <a:rPr lang="en-US" sz="3600" i="1" dirty="0" smtClean="0"/>
              <a:t>continue</a:t>
            </a:r>
            <a:endParaRPr lang="en-US" sz="3600" i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886200" y="914400"/>
            <a:ext cx="4572000" cy="5738748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6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3" y="1371600"/>
            <a:ext cx="2474991" cy="4105275"/>
          </a:xfrm>
          <a:prstGeom prst="rect">
            <a:avLst/>
          </a:prstGeom>
        </p:spPr>
      </p:pic>
      <p:sp>
        <p:nvSpPr>
          <p:cNvPr id="55" name="Oval 11"/>
          <p:cNvSpPr>
            <a:spLocks noChangeArrowheads="1"/>
          </p:cNvSpPr>
          <p:nvPr/>
        </p:nvSpPr>
        <p:spPr bwMode="auto">
          <a:xfrm>
            <a:off x="5011051" y="1277938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8" name="Text Box 12"/>
          <p:cNvSpPr txBox="1">
            <a:spLocks noChangeArrowheads="1"/>
          </p:cNvSpPr>
          <p:nvPr/>
        </p:nvSpPr>
        <p:spPr bwMode="auto">
          <a:xfrm>
            <a:off x="5133288" y="1314450"/>
            <a:ext cx="31451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</a:p>
        </p:txBody>
      </p:sp>
      <p:sp>
        <p:nvSpPr>
          <p:cNvPr id="70" name="Line 16"/>
          <p:cNvSpPr>
            <a:spLocks noChangeShapeType="1"/>
          </p:cNvSpPr>
          <p:nvPr/>
        </p:nvSpPr>
        <p:spPr bwMode="auto">
          <a:xfrm>
            <a:off x="5288863" y="969963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1" name="Text Box 27"/>
          <p:cNvSpPr txBox="1">
            <a:spLocks noChangeArrowheads="1"/>
          </p:cNvSpPr>
          <p:nvPr/>
        </p:nvSpPr>
        <p:spPr bwMode="auto">
          <a:xfrm>
            <a:off x="5575300" y="1295400"/>
            <a:ext cx="7493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= 0</a:t>
            </a:r>
          </a:p>
        </p:txBody>
      </p:sp>
      <p:grpSp>
        <p:nvGrpSpPr>
          <p:cNvPr id="72" name="Group 58"/>
          <p:cNvGrpSpPr>
            <a:grpSpLocks/>
          </p:cNvGrpSpPr>
          <p:nvPr/>
        </p:nvGrpSpPr>
        <p:grpSpPr bwMode="auto">
          <a:xfrm>
            <a:off x="5011051" y="6083300"/>
            <a:ext cx="555625" cy="469900"/>
            <a:chOff x="3735388" y="2986088"/>
            <a:chExt cx="555625" cy="469900"/>
          </a:xfrm>
          <a:solidFill>
            <a:schemeClr val="bg2"/>
          </a:solidFill>
        </p:grpSpPr>
        <p:sp>
          <p:nvSpPr>
            <p:cNvPr id="73" name="Oval 22"/>
            <p:cNvSpPr>
              <a:spLocks noChangeArrowheads="1"/>
            </p:cNvSpPr>
            <p:nvPr/>
          </p:nvSpPr>
          <p:spPr bwMode="auto">
            <a:xfrm>
              <a:off x="3735388" y="2986088"/>
              <a:ext cx="555625" cy="469900"/>
            </a:xfrm>
            <a:prstGeom prst="ellipse">
              <a:avLst/>
            </a:prstGeom>
            <a:grp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3"/>
            <p:cNvSpPr txBox="1">
              <a:spLocks noChangeArrowheads="1"/>
            </p:cNvSpPr>
            <p:nvPr/>
          </p:nvSpPr>
          <p:spPr bwMode="auto">
            <a:xfrm>
              <a:off x="3854266" y="3050604"/>
              <a:ext cx="314510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8</a:t>
              </a:r>
            </a:p>
          </p:txBody>
        </p:sp>
      </p:grpSp>
      <p:grpSp>
        <p:nvGrpSpPr>
          <p:cNvPr id="75" name="Group 35"/>
          <p:cNvGrpSpPr>
            <a:grpSpLocks/>
          </p:cNvGrpSpPr>
          <p:nvPr/>
        </p:nvGrpSpPr>
        <p:grpSpPr bwMode="auto">
          <a:xfrm>
            <a:off x="5685738" y="2943225"/>
            <a:ext cx="555625" cy="469900"/>
            <a:chOff x="7398648" y="3284261"/>
            <a:chExt cx="555625" cy="469900"/>
          </a:xfrm>
        </p:grpSpPr>
        <p:sp>
          <p:nvSpPr>
            <p:cNvPr id="76" name="Oval 19"/>
            <p:cNvSpPr>
              <a:spLocks noChangeArrowheads="1"/>
            </p:cNvSpPr>
            <p:nvPr/>
          </p:nvSpPr>
          <p:spPr bwMode="auto">
            <a:xfrm>
              <a:off x="7398648" y="3284261"/>
              <a:ext cx="555625" cy="4699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7" name="Text Box 20"/>
            <p:cNvSpPr txBox="1">
              <a:spLocks noChangeArrowheads="1"/>
            </p:cNvSpPr>
            <p:nvPr/>
          </p:nvSpPr>
          <p:spPr bwMode="auto">
            <a:xfrm>
              <a:off x="7540686" y="3361604"/>
              <a:ext cx="314510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3</a:t>
              </a:r>
            </a:p>
          </p:txBody>
        </p:sp>
      </p:grpSp>
      <p:sp>
        <p:nvSpPr>
          <p:cNvPr id="78" name="Text Box 28"/>
          <p:cNvSpPr txBox="1">
            <a:spLocks noChangeArrowheads="1"/>
          </p:cNvSpPr>
          <p:nvPr/>
        </p:nvSpPr>
        <p:spPr bwMode="auto">
          <a:xfrm>
            <a:off x="6221413" y="5747021"/>
            <a:ext cx="1246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= </a:t>
            </a:r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x+1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9" name="Line 14"/>
          <p:cNvSpPr>
            <a:spLocks noChangeShapeType="1"/>
          </p:cNvSpPr>
          <p:nvPr/>
        </p:nvSpPr>
        <p:spPr bwMode="auto">
          <a:xfrm>
            <a:off x="5506351" y="2501900"/>
            <a:ext cx="382587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0" name="Text Box 25"/>
          <p:cNvSpPr txBox="1">
            <a:spLocks noChangeArrowheads="1"/>
          </p:cNvSpPr>
          <p:nvPr/>
        </p:nvSpPr>
        <p:spPr bwMode="auto">
          <a:xfrm>
            <a:off x="6749684" y="3729038"/>
            <a:ext cx="1022716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break</a:t>
            </a:r>
          </a:p>
        </p:txBody>
      </p:sp>
      <p:sp>
        <p:nvSpPr>
          <p:cNvPr id="81" name="Text Box 26"/>
          <p:cNvSpPr txBox="1">
            <a:spLocks noChangeArrowheads="1"/>
          </p:cNvSpPr>
          <p:nvPr/>
        </p:nvSpPr>
        <p:spPr bwMode="auto">
          <a:xfrm>
            <a:off x="6165163" y="4584700"/>
            <a:ext cx="7493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 &lt; 0</a:t>
            </a:r>
          </a:p>
        </p:txBody>
      </p:sp>
      <p:sp>
        <p:nvSpPr>
          <p:cNvPr id="82" name="Line 15"/>
          <p:cNvSpPr>
            <a:spLocks noChangeShapeType="1"/>
          </p:cNvSpPr>
          <p:nvPr/>
        </p:nvSpPr>
        <p:spPr bwMode="auto">
          <a:xfrm flipH="1">
            <a:off x="5288863" y="1763713"/>
            <a:ext cx="1588" cy="388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3" name="Group 71"/>
          <p:cNvGrpSpPr>
            <a:grpSpLocks/>
          </p:cNvGrpSpPr>
          <p:nvPr/>
        </p:nvGrpSpPr>
        <p:grpSpPr bwMode="auto">
          <a:xfrm>
            <a:off x="5011051" y="2154238"/>
            <a:ext cx="555625" cy="469900"/>
            <a:chOff x="6681014" y="2227681"/>
            <a:chExt cx="555625" cy="469900"/>
          </a:xfrm>
        </p:grpSpPr>
        <p:sp>
          <p:nvSpPr>
            <p:cNvPr id="84" name="Oval 8" descr="Dark downward diagonal"/>
            <p:cNvSpPr>
              <a:spLocks noChangeArrowheads="1"/>
            </p:cNvSpPr>
            <p:nvPr/>
          </p:nvSpPr>
          <p:spPr bwMode="auto">
            <a:xfrm>
              <a:off x="6681014" y="2227681"/>
              <a:ext cx="555625" cy="469900"/>
            </a:xfrm>
            <a:prstGeom prst="ellipse">
              <a:avLst/>
            </a:prstGeom>
            <a:pattFill prst="dkDnDiag">
              <a:fgClr>
                <a:srgbClr val="0066FF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en-US" sz="16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9"/>
            <p:cNvSpPr txBox="1">
              <a:spLocks noChangeArrowheads="1"/>
            </p:cNvSpPr>
            <p:nvPr/>
          </p:nvSpPr>
          <p:spPr bwMode="auto">
            <a:xfrm>
              <a:off x="6803251" y="2264194"/>
              <a:ext cx="314510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2</a:t>
              </a:r>
            </a:p>
          </p:txBody>
        </p:sp>
      </p:grpSp>
      <p:grpSp>
        <p:nvGrpSpPr>
          <p:cNvPr id="86" name="Group 36"/>
          <p:cNvGrpSpPr>
            <a:grpSpLocks/>
          </p:cNvGrpSpPr>
          <p:nvPr/>
        </p:nvGrpSpPr>
        <p:grpSpPr bwMode="auto">
          <a:xfrm>
            <a:off x="6219138" y="3692525"/>
            <a:ext cx="555625" cy="469900"/>
            <a:chOff x="7398648" y="3284261"/>
            <a:chExt cx="555625" cy="469900"/>
          </a:xfrm>
          <a:solidFill>
            <a:schemeClr val="bg2"/>
          </a:solidFill>
        </p:grpSpPr>
        <p:sp>
          <p:nvSpPr>
            <p:cNvPr id="87" name="Oval 19"/>
            <p:cNvSpPr>
              <a:spLocks noChangeArrowheads="1"/>
            </p:cNvSpPr>
            <p:nvPr/>
          </p:nvSpPr>
          <p:spPr bwMode="auto">
            <a:xfrm>
              <a:off x="7398648" y="3284261"/>
              <a:ext cx="555625" cy="46990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8" name="Text Box 20"/>
            <p:cNvSpPr txBox="1">
              <a:spLocks noChangeArrowheads="1"/>
            </p:cNvSpPr>
            <p:nvPr/>
          </p:nvSpPr>
          <p:spPr bwMode="auto">
            <a:xfrm>
              <a:off x="7517525" y="3362112"/>
              <a:ext cx="314510" cy="33855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4</a:t>
              </a:r>
            </a:p>
          </p:txBody>
        </p:sp>
      </p:grpSp>
      <p:grpSp>
        <p:nvGrpSpPr>
          <p:cNvPr id="89" name="Group 45"/>
          <p:cNvGrpSpPr>
            <a:grpSpLocks/>
          </p:cNvGrpSpPr>
          <p:nvPr/>
        </p:nvGrpSpPr>
        <p:grpSpPr bwMode="auto">
          <a:xfrm>
            <a:off x="5685738" y="4248150"/>
            <a:ext cx="555625" cy="469900"/>
            <a:chOff x="7398648" y="3284261"/>
            <a:chExt cx="555625" cy="469900"/>
          </a:xfrm>
        </p:grpSpPr>
        <p:sp>
          <p:nvSpPr>
            <p:cNvPr id="90" name="Oval 19"/>
            <p:cNvSpPr>
              <a:spLocks noChangeArrowheads="1"/>
            </p:cNvSpPr>
            <p:nvPr/>
          </p:nvSpPr>
          <p:spPr bwMode="auto">
            <a:xfrm>
              <a:off x="7398648" y="3284261"/>
              <a:ext cx="555625" cy="469900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1" name="Text Box 20"/>
            <p:cNvSpPr txBox="1">
              <a:spLocks noChangeArrowheads="1"/>
            </p:cNvSpPr>
            <p:nvPr/>
          </p:nvSpPr>
          <p:spPr bwMode="auto">
            <a:xfrm>
              <a:off x="7517525" y="3345757"/>
              <a:ext cx="314510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5</a:t>
              </a:r>
            </a:p>
          </p:txBody>
        </p:sp>
      </p:grp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6147701" y="3360738"/>
            <a:ext cx="231775" cy="357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3" name="Line 15"/>
          <p:cNvSpPr>
            <a:spLocks noChangeShapeType="1"/>
          </p:cNvSpPr>
          <p:nvPr/>
        </p:nvSpPr>
        <p:spPr bwMode="auto">
          <a:xfrm flipH="1">
            <a:off x="5965138" y="3425825"/>
            <a:ext cx="0" cy="804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4" name="Group 50"/>
          <p:cNvGrpSpPr>
            <a:grpSpLocks/>
          </p:cNvGrpSpPr>
          <p:nvPr/>
        </p:nvGrpSpPr>
        <p:grpSpPr bwMode="auto">
          <a:xfrm>
            <a:off x="6182626" y="5006975"/>
            <a:ext cx="555625" cy="469900"/>
            <a:chOff x="7398648" y="3284261"/>
            <a:chExt cx="555625" cy="469900"/>
          </a:xfrm>
          <a:solidFill>
            <a:schemeClr val="bg2"/>
          </a:solidFill>
        </p:grpSpPr>
        <p:sp>
          <p:nvSpPr>
            <p:cNvPr id="100" name="Oval 19"/>
            <p:cNvSpPr>
              <a:spLocks noChangeArrowheads="1"/>
            </p:cNvSpPr>
            <p:nvPr/>
          </p:nvSpPr>
          <p:spPr bwMode="auto">
            <a:xfrm>
              <a:off x="7398648" y="3284261"/>
              <a:ext cx="555625" cy="46990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1" name="Text Box 20"/>
            <p:cNvSpPr txBox="1">
              <a:spLocks noChangeArrowheads="1"/>
            </p:cNvSpPr>
            <p:nvPr/>
          </p:nvSpPr>
          <p:spPr bwMode="auto">
            <a:xfrm>
              <a:off x="7517525" y="3348932"/>
              <a:ext cx="314510" cy="33855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6</a:t>
              </a:r>
            </a:p>
          </p:txBody>
        </p:sp>
      </p:grpSp>
      <p:sp>
        <p:nvSpPr>
          <p:cNvPr id="102" name="Line 14"/>
          <p:cNvSpPr>
            <a:spLocks noChangeShapeType="1"/>
          </p:cNvSpPr>
          <p:nvPr/>
        </p:nvSpPr>
        <p:spPr bwMode="auto">
          <a:xfrm>
            <a:off x="6111188" y="4676775"/>
            <a:ext cx="231775" cy="357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03" name="Group 54"/>
          <p:cNvGrpSpPr>
            <a:grpSpLocks/>
          </p:cNvGrpSpPr>
          <p:nvPr/>
        </p:nvGrpSpPr>
        <p:grpSpPr bwMode="auto">
          <a:xfrm>
            <a:off x="5700026" y="5553075"/>
            <a:ext cx="555625" cy="469900"/>
            <a:chOff x="7398648" y="3284261"/>
            <a:chExt cx="555625" cy="469900"/>
          </a:xfrm>
          <a:solidFill>
            <a:schemeClr val="bg2"/>
          </a:solidFill>
        </p:grpSpPr>
        <p:sp>
          <p:nvSpPr>
            <p:cNvPr id="104" name="Oval 19"/>
            <p:cNvSpPr>
              <a:spLocks noChangeArrowheads="1"/>
            </p:cNvSpPr>
            <p:nvPr/>
          </p:nvSpPr>
          <p:spPr bwMode="auto">
            <a:xfrm>
              <a:off x="7398648" y="3284261"/>
              <a:ext cx="555625" cy="469900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6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5" name="Text Box 20"/>
            <p:cNvSpPr txBox="1">
              <a:spLocks noChangeArrowheads="1"/>
            </p:cNvSpPr>
            <p:nvPr/>
          </p:nvSpPr>
          <p:spPr bwMode="auto">
            <a:xfrm>
              <a:off x="7517525" y="3348650"/>
              <a:ext cx="314510" cy="33855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7</a:t>
              </a:r>
            </a:p>
          </p:txBody>
        </p:sp>
      </p:grpSp>
      <p:sp>
        <p:nvSpPr>
          <p:cNvPr id="106" name="Line 15"/>
          <p:cNvSpPr>
            <a:spLocks noChangeShapeType="1"/>
          </p:cNvSpPr>
          <p:nvPr/>
        </p:nvSpPr>
        <p:spPr bwMode="auto">
          <a:xfrm flipH="1">
            <a:off x="5977838" y="4732338"/>
            <a:ext cx="0" cy="803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7" name="Line 15"/>
          <p:cNvSpPr>
            <a:spLocks noChangeShapeType="1"/>
          </p:cNvSpPr>
          <p:nvPr/>
        </p:nvSpPr>
        <p:spPr bwMode="auto">
          <a:xfrm flipH="1">
            <a:off x="5288863" y="2641600"/>
            <a:ext cx="0" cy="34178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8" name="Freeform 107"/>
          <p:cNvSpPr>
            <a:spLocks/>
          </p:cNvSpPr>
          <p:nvPr/>
        </p:nvSpPr>
        <p:spPr bwMode="auto">
          <a:xfrm>
            <a:off x="5606363" y="4071938"/>
            <a:ext cx="1652588" cy="2360612"/>
          </a:xfrm>
          <a:custGeom>
            <a:avLst/>
            <a:gdLst>
              <a:gd name="T0" fmla="*/ 1102830 w 1653209"/>
              <a:gd name="T1" fmla="*/ 0 h 2360543"/>
              <a:gd name="T2" fmla="*/ 1520116 w 1653209"/>
              <a:gd name="T3" fmla="*/ 566547 h 2360543"/>
              <a:gd name="T4" fmla="*/ 1510181 w 1653209"/>
              <a:gd name="T5" fmla="*/ 1520733 h 2360543"/>
              <a:gd name="T6" fmla="*/ 665672 w 1653209"/>
              <a:gd name="T7" fmla="*/ 2236370 h 2360543"/>
              <a:gd name="T8" fmla="*/ 0 w 1653209"/>
              <a:gd name="T9" fmla="*/ 2266189 h 23605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3209"/>
              <a:gd name="T16" fmla="*/ 0 h 2360543"/>
              <a:gd name="T17" fmla="*/ 1653209 w 1653209"/>
              <a:gd name="T18" fmla="*/ 2360543 h 23605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3209" h="2360543">
                <a:moveTo>
                  <a:pt x="1103244" y="0"/>
                </a:moveTo>
                <a:cubicBezTo>
                  <a:pt x="1278007" y="156541"/>
                  <a:pt x="1452770" y="313082"/>
                  <a:pt x="1520687" y="566530"/>
                </a:cubicBezTo>
                <a:cubicBezTo>
                  <a:pt x="1588604" y="819978"/>
                  <a:pt x="1653209" y="1242392"/>
                  <a:pt x="1510748" y="1520687"/>
                </a:cubicBezTo>
                <a:cubicBezTo>
                  <a:pt x="1368287" y="1798982"/>
                  <a:pt x="917713" y="2112065"/>
                  <a:pt x="665922" y="2236304"/>
                </a:cubicBezTo>
                <a:cubicBezTo>
                  <a:pt x="414131" y="2360543"/>
                  <a:pt x="207065" y="2313332"/>
                  <a:pt x="0" y="226612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9" name="Text Box 28"/>
          <p:cNvSpPr txBox="1">
            <a:spLocks noChangeArrowheads="1"/>
          </p:cNvSpPr>
          <p:nvPr/>
        </p:nvSpPr>
        <p:spPr bwMode="auto">
          <a:xfrm>
            <a:off x="6236628" y="3062288"/>
            <a:ext cx="1230972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 </a:t>
            </a:r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= f(</a:t>
            </a:r>
            <a:r>
              <a:rPr lang="en-US" sz="16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x,y</a:t>
            </a: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</p:txBody>
      </p:sp>
      <p:sp>
        <p:nvSpPr>
          <p:cNvPr id="110" name="Text Box 25"/>
          <p:cNvSpPr txBox="1">
            <a:spLocks noChangeArrowheads="1"/>
          </p:cNvSpPr>
          <p:nvPr/>
        </p:nvSpPr>
        <p:spPr bwMode="auto">
          <a:xfrm>
            <a:off x="6096000" y="3286125"/>
            <a:ext cx="1072832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y==0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1" name="Text Box 28"/>
          <p:cNvSpPr txBox="1">
            <a:spLocks noChangeArrowheads="1"/>
          </p:cNvSpPr>
          <p:nvPr/>
        </p:nvSpPr>
        <p:spPr bwMode="auto">
          <a:xfrm>
            <a:off x="6750075" y="5019675"/>
            <a:ext cx="117472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y = y*2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continue</a:t>
            </a:r>
          </a:p>
        </p:txBody>
      </p:sp>
      <p:sp>
        <p:nvSpPr>
          <p:cNvPr id="112" name="Freeform 111"/>
          <p:cNvSpPr>
            <a:spLocks/>
          </p:cNvSpPr>
          <p:nvPr/>
        </p:nvSpPr>
        <p:spPr bwMode="auto">
          <a:xfrm>
            <a:off x="5555563" y="2401888"/>
            <a:ext cx="2505075" cy="3430587"/>
          </a:xfrm>
          <a:custGeom>
            <a:avLst/>
            <a:gdLst>
              <a:gd name="T0" fmla="*/ 1083547 w 2504661"/>
              <a:gd name="T1" fmla="*/ 3021433 h 3430656"/>
              <a:gd name="T2" fmla="*/ 1491118 w 2504661"/>
              <a:gd name="T3" fmla="*/ 3259968 h 3430656"/>
              <a:gd name="T4" fmla="*/ 1878808 w 2504661"/>
              <a:gd name="T5" fmla="*/ 3389174 h 3430656"/>
              <a:gd name="T6" fmla="*/ 2256556 w 2504661"/>
              <a:gd name="T7" fmla="*/ 3379236 h 3430656"/>
              <a:gd name="T8" fmla="*/ 2475254 w 2504661"/>
              <a:gd name="T9" fmla="*/ 3081068 h 3430656"/>
              <a:gd name="T10" fmla="*/ 2435489 w 2504661"/>
              <a:gd name="T11" fmla="*/ 2415160 h 3430656"/>
              <a:gd name="T12" fmla="*/ 2127327 w 2504661"/>
              <a:gd name="T13" fmla="*/ 1391450 h 3430656"/>
              <a:gd name="T14" fmla="*/ 1322125 w 2504661"/>
              <a:gd name="T15" fmla="*/ 417435 h 3430656"/>
              <a:gd name="T16" fmla="*/ 636210 w 2504661"/>
              <a:gd name="T17" fmla="*/ 119267 h 3430656"/>
              <a:gd name="T18" fmla="*/ 0 w 2504661"/>
              <a:gd name="T19" fmla="*/ 0 h 34306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504661"/>
              <a:gd name="T31" fmla="*/ 0 h 3430656"/>
              <a:gd name="T32" fmla="*/ 2504661 w 2504661"/>
              <a:gd name="T33" fmla="*/ 3430656 h 34306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504661" h="3430656">
                <a:moveTo>
                  <a:pt x="1083366" y="3021495"/>
                </a:moveTo>
                <a:cubicBezTo>
                  <a:pt x="1220857" y="3110119"/>
                  <a:pt x="1358348" y="3198743"/>
                  <a:pt x="1490870" y="3260034"/>
                </a:cubicBezTo>
                <a:cubicBezTo>
                  <a:pt x="1623392" y="3321325"/>
                  <a:pt x="1750944" y="3369365"/>
                  <a:pt x="1878496" y="3389243"/>
                </a:cubicBezTo>
                <a:cubicBezTo>
                  <a:pt x="2006048" y="3409121"/>
                  <a:pt x="2156792" y="3430656"/>
                  <a:pt x="2256183" y="3379304"/>
                </a:cubicBezTo>
                <a:cubicBezTo>
                  <a:pt x="2355574" y="3327952"/>
                  <a:pt x="2445027" y="3241813"/>
                  <a:pt x="2474844" y="3081130"/>
                </a:cubicBezTo>
                <a:cubicBezTo>
                  <a:pt x="2504661" y="2920447"/>
                  <a:pt x="2493065" y="2696817"/>
                  <a:pt x="2435087" y="2415208"/>
                </a:cubicBezTo>
                <a:cubicBezTo>
                  <a:pt x="2377109" y="2133599"/>
                  <a:pt x="2312504" y="1724439"/>
                  <a:pt x="2126974" y="1391478"/>
                </a:cubicBezTo>
                <a:cubicBezTo>
                  <a:pt x="1941444" y="1058517"/>
                  <a:pt x="1570383" y="629478"/>
                  <a:pt x="1321905" y="417443"/>
                </a:cubicBezTo>
                <a:cubicBezTo>
                  <a:pt x="1073427" y="205408"/>
                  <a:pt x="856422" y="188843"/>
                  <a:pt x="636105" y="119269"/>
                </a:cubicBezTo>
                <a:cubicBezTo>
                  <a:pt x="415788" y="49695"/>
                  <a:pt x="207894" y="24847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3" name="Freeform 112"/>
          <p:cNvSpPr>
            <a:spLocks/>
          </p:cNvSpPr>
          <p:nvPr/>
        </p:nvSpPr>
        <p:spPr bwMode="auto">
          <a:xfrm>
            <a:off x="5546038" y="2260600"/>
            <a:ext cx="2725738" cy="4173538"/>
          </a:xfrm>
          <a:custGeom>
            <a:avLst/>
            <a:gdLst>
              <a:gd name="T0" fmla="*/ 556747 w 2724979"/>
              <a:gd name="T1" fmla="*/ 3729509 h 4172779"/>
              <a:gd name="T2" fmla="*/ 864946 w 2724979"/>
              <a:gd name="T3" fmla="*/ 3858741 h 4172779"/>
              <a:gd name="T4" fmla="*/ 1580764 w 2724979"/>
              <a:gd name="T5" fmla="*/ 4027737 h 4172779"/>
              <a:gd name="T6" fmla="*/ 2346288 w 2724979"/>
              <a:gd name="T7" fmla="*/ 4027737 h 4172779"/>
              <a:gd name="T8" fmla="*/ 2714139 w 2724979"/>
              <a:gd name="T9" fmla="*/ 3152934 h 4172779"/>
              <a:gd name="T10" fmla="*/ 2415882 w 2724979"/>
              <a:gd name="T11" fmla="*/ 1174689 h 4172779"/>
              <a:gd name="T12" fmla="*/ 1173146 w 2724979"/>
              <a:gd name="T13" fmla="*/ 190535 h 4172779"/>
              <a:gd name="T14" fmla="*/ 328083 w 2724979"/>
              <a:gd name="T15" fmla="*/ 31480 h 4172779"/>
              <a:gd name="T16" fmla="*/ 0 w 2724979"/>
              <a:gd name="T17" fmla="*/ 31480 h 417277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724979"/>
              <a:gd name="T28" fmla="*/ 0 h 4172779"/>
              <a:gd name="T29" fmla="*/ 2724979 w 2724979"/>
              <a:gd name="T30" fmla="*/ 4172779 h 417277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724979" h="4172779">
                <a:moveTo>
                  <a:pt x="556592" y="3728831"/>
                </a:moveTo>
                <a:cubicBezTo>
                  <a:pt x="625337" y="3768587"/>
                  <a:pt x="694083" y="3808343"/>
                  <a:pt x="864705" y="3858039"/>
                </a:cubicBezTo>
                <a:cubicBezTo>
                  <a:pt x="1035327" y="3907735"/>
                  <a:pt x="1333501" y="3998844"/>
                  <a:pt x="1580322" y="4027005"/>
                </a:cubicBezTo>
                <a:cubicBezTo>
                  <a:pt x="1827143" y="4055166"/>
                  <a:pt x="2156792" y="4172779"/>
                  <a:pt x="2345635" y="4027005"/>
                </a:cubicBezTo>
                <a:cubicBezTo>
                  <a:pt x="2534478" y="3881231"/>
                  <a:pt x="2701787" y="3627783"/>
                  <a:pt x="2713383" y="3152361"/>
                </a:cubicBezTo>
                <a:cubicBezTo>
                  <a:pt x="2724979" y="2676939"/>
                  <a:pt x="2671970" y="1668118"/>
                  <a:pt x="2415209" y="1174474"/>
                </a:cubicBezTo>
                <a:cubicBezTo>
                  <a:pt x="2158448" y="680831"/>
                  <a:pt x="1520688" y="381000"/>
                  <a:pt x="1172818" y="190500"/>
                </a:cubicBezTo>
                <a:cubicBezTo>
                  <a:pt x="824949" y="0"/>
                  <a:pt x="523462" y="57978"/>
                  <a:pt x="327992" y="31474"/>
                </a:cubicBezTo>
                <a:cubicBezTo>
                  <a:pt x="132522" y="4970"/>
                  <a:pt x="66261" y="18222"/>
                  <a:pt x="0" y="3147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4" name="Text Box 28"/>
          <p:cNvSpPr txBox="1">
            <a:spLocks noChangeArrowheads="1"/>
          </p:cNvSpPr>
          <p:nvPr/>
        </p:nvSpPr>
        <p:spPr bwMode="auto">
          <a:xfrm>
            <a:off x="3810000" y="6245828"/>
            <a:ext cx="1246187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print (y)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5" name="Text Box 27"/>
          <p:cNvSpPr txBox="1">
            <a:spLocks noChangeArrowheads="1"/>
          </p:cNvSpPr>
          <p:nvPr/>
        </p:nvSpPr>
        <p:spPr bwMode="auto">
          <a:xfrm>
            <a:off x="5698392" y="2491154"/>
            <a:ext cx="7493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</a:t>
            </a:r>
            <a:r>
              <a:rPr lang="en-US" sz="16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&lt; y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6" name="Text Box 27"/>
          <p:cNvSpPr txBox="1">
            <a:spLocks noChangeArrowheads="1"/>
          </p:cNvSpPr>
          <p:nvPr/>
        </p:nvSpPr>
        <p:spPr bwMode="auto">
          <a:xfrm>
            <a:off x="4391926" y="3053861"/>
            <a:ext cx="912766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x </a:t>
            </a:r>
            <a:r>
              <a:rPr lang="en-US" sz="16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&gt;= y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9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8" grpId="0"/>
      <p:bldP spid="70" grpId="0" animBg="1"/>
      <p:bldP spid="71" grpId="0"/>
      <p:bldP spid="78" grpId="0"/>
      <p:bldP spid="79" grpId="0" animBg="1"/>
      <p:bldP spid="80" grpId="0"/>
      <p:bldP spid="81" grpId="0"/>
      <p:bldP spid="82" grpId="0" animBg="1"/>
      <p:bldP spid="92" grpId="0" animBg="1"/>
      <p:bldP spid="93" grpId="0" animBg="1"/>
      <p:bldP spid="102" grpId="0" animBg="1"/>
      <p:bldP spid="106" grpId="0" animBg="1"/>
      <p:bldP spid="107" grpId="0" animBg="1"/>
      <p:bldP spid="108" grpId="0" animBg="1"/>
      <p:bldP spid="109" grpId="0"/>
      <p:bldP spid="110" grpId="0"/>
      <p:bldP spid="111" grpId="0"/>
      <p:bldP spid="112" grpId="0" animBg="1"/>
      <p:bldP spid="113" grpId="0" animBg="1"/>
      <p:bldP spid="114" grpId="0"/>
      <p:bldP spid="115" grpId="0"/>
      <p:bldP spid="115" grpId="1"/>
      <p:bldP spid="116" grpId="0"/>
      <p:bldP spid="1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CFG for (</a:t>
            </a:r>
            <a:r>
              <a:rPr lang="en-US" i="1" dirty="0" smtClean="0"/>
              <a:t>switch</a:t>
            </a:r>
            <a:r>
              <a:rPr lang="en-US" dirty="0" smtClean="0"/>
              <a:t>)</a:t>
            </a:r>
            <a:r>
              <a:rPr lang="en-US" i="1" dirty="0" smtClean="0"/>
              <a:t>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657600" y="1143000"/>
            <a:ext cx="4724400" cy="3682511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6" y="1143000"/>
            <a:ext cx="1467853" cy="3657600"/>
          </a:xfrm>
          <a:prstGeom prst="rect">
            <a:avLst/>
          </a:prstGeom>
        </p:spPr>
      </p:pic>
      <p:sp>
        <p:nvSpPr>
          <p:cNvPr id="38" name="Content Placeholder 22"/>
          <p:cNvSpPr txBox="1">
            <a:spLocks/>
          </p:cNvSpPr>
          <p:nvPr/>
        </p:nvSpPr>
        <p:spPr>
          <a:xfrm>
            <a:off x="2627818" y="5086717"/>
            <a:ext cx="4490956" cy="952683"/>
          </a:xfrm>
          <a:prstGeom prst="rect">
            <a:avLst/>
          </a:prstGeom>
          <a:solidFill>
            <a:srgbClr val="000099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spcBef>
                <a:spcPts val="0"/>
              </a:spcBef>
              <a:buNone/>
            </a:pPr>
            <a:r>
              <a:rPr lang="en-US" sz="2000" b="0" dirty="0" smtClean="0">
                <a:solidFill>
                  <a:srgbClr val="FFFF00"/>
                </a:solidFill>
              </a:rPr>
              <a:t>Cases without break?</a:t>
            </a:r>
            <a:endParaRPr lang="en-US" b="0" dirty="0">
              <a:solidFill>
                <a:srgbClr val="FFFF00"/>
              </a:solidFill>
              <a:sym typeface="Wingdings"/>
            </a:endParaRPr>
          </a:p>
          <a:p>
            <a:pPr marL="358775" lvl="1" indent="-342900" fontAlgn="auto">
              <a:spcBef>
                <a:spcPts val="0"/>
              </a:spcBef>
            </a:pPr>
            <a:r>
              <a:rPr lang="en-US" sz="2000" b="0" dirty="0" smtClean="0">
                <a:solidFill>
                  <a:srgbClr val="FFFF00"/>
                </a:solidFill>
                <a:sym typeface="Wingdings"/>
              </a:rPr>
              <a:t>Fall through to the next case</a:t>
            </a:r>
            <a:endParaRPr lang="en-US" sz="2000" b="0" dirty="0" smtClean="0">
              <a:solidFill>
                <a:srgbClr val="FFFF00"/>
              </a:solidFill>
            </a:endParaRPr>
          </a:p>
        </p:txBody>
      </p:sp>
      <p:grpSp>
        <p:nvGrpSpPr>
          <p:cNvPr id="39" name="Group 46"/>
          <p:cNvGrpSpPr>
            <a:grpSpLocks/>
          </p:cNvGrpSpPr>
          <p:nvPr/>
        </p:nvGrpSpPr>
        <p:grpSpPr bwMode="auto">
          <a:xfrm>
            <a:off x="3826658" y="1371600"/>
            <a:ext cx="4687502" cy="2957513"/>
            <a:chOff x="2619" y="1383"/>
            <a:chExt cx="2581" cy="1863"/>
          </a:xfrm>
        </p:grpSpPr>
        <p:grpSp>
          <p:nvGrpSpPr>
            <p:cNvPr id="40" name="Group 7"/>
            <p:cNvGrpSpPr>
              <a:grpSpLocks/>
            </p:cNvGrpSpPr>
            <p:nvPr/>
          </p:nvGrpSpPr>
          <p:grpSpPr bwMode="auto">
            <a:xfrm>
              <a:off x="3679" y="2950"/>
              <a:ext cx="350" cy="296"/>
              <a:chOff x="4738" y="2684"/>
              <a:chExt cx="350" cy="296"/>
            </a:xfrm>
          </p:grpSpPr>
          <p:sp>
            <p:nvSpPr>
              <p:cNvPr id="98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9" name="Text Box 9"/>
              <p:cNvSpPr txBox="1">
                <a:spLocks noChangeArrowheads="1"/>
              </p:cNvSpPr>
              <p:nvPr/>
            </p:nvSpPr>
            <p:spPr bwMode="auto">
              <a:xfrm>
                <a:off x="4802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</a:p>
            </p:txBody>
          </p:sp>
        </p:grpSp>
        <p:grpSp>
          <p:nvGrpSpPr>
            <p:cNvPr id="41" name="Group 10"/>
            <p:cNvGrpSpPr>
              <a:grpSpLocks/>
            </p:cNvGrpSpPr>
            <p:nvPr/>
          </p:nvGrpSpPr>
          <p:grpSpPr bwMode="auto">
            <a:xfrm>
              <a:off x="3679" y="1577"/>
              <a:ext cx="350" cy="296"/>
              <a:chOff x="3838" y="2684"/>
              <a:chExt cx="350" cy="296"/>
            </a:xfrm>
          </p:grpSpPr>
          <p:sp>
            <p:nvSpPr>
              <p:cNvPr id="96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7" name="Text Box 12"/>
              <p:cNvSpPr txBox="1">
                <a:spLocks noChangeArrowheads="1"/>
              </p:cNvSpPr>
              <p:nvPr/>
            </p:nvSpPr>
            <p:spPr bwMode="auto">
              <a:xfrm>
                <a:off x="3902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3438" y="1827"/>
              <a:ext cx="292" cy="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3964" y="1836"/>
              <a:ext cx="293" cy="5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3854" y="1383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 flipH="1">
              <a:off x="3960" y="2484"/>
              <a:ext cx="311" cy="48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3910" y="1535"/>
              <a:ext cx="830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read(c)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8" name="Text Box 26"/>
            <p:cNvSpPr txBox="1">
              <a:spLocks noChangeArrowheads="1"/>
            </p:cNvSpPr>
            <p:nvPr/>
          </p:nvSpPr>
          <p:spPr bwMode="auto">
            <a:xfrm>
              <a:off x="2987" y="1986"/>
              <a:ext cx="679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c==‘</a:t>
              </a: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N’</a:t>
              </a:r>
            </a:p>
          </p:txBody>
        </p:sp>
        <p:sp>
          <p:nvSpPr>
            <p:cNvPr id="49" name="Text Box 27"/>
            <p:cNvSpPr txBox="1">
              <a:spLocks noChangeArrowheads="1"/>
            </p:cNvSpPr>
            <p:nvPr/>
          </p:nvSpPr>
          <p:spPr bwMode="auto">
            <a:xfrm>
              <a:off x="4594" y="2343"/>
              <a:ext cx="606" cy="3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y </a:t>
              </a: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= 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0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break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1" name="Group 32"/>
            <p:cNvGrpSpPr>
              <a:grpSpLocks/>
            </p:cNvGrpSpPr>
            <p:nvPr/>
          </p:nvGrpSpPr>
          <p:grpSpPr bwMode="auto">
            <a:xfrm>
              <a:off x="3111" y="2263"/>
              <a:ext cx="1486" cy="296"/>
              <a:chOff x="3329" y="1774"/>
              <a:chExt cx="1486" cy="296"/>
            </a:xfrm>
          </p:grpSpPr>
          <p:grpSp>
            <p:nvGrpSpPr>
              <p:cNvPr id="60" name="Group 18"/>
              <p:cNvGrpSpPr>
                <a:grpSpLocks/>
              </p:cNvGrpSpPr>
              <p:nvPr/>
            </p:nvGrpSpPr>
            <p:grpSpPr bwMode="auto">
              <a:xfrm>
                <a:off x="3329" y="1774"/>
                <a:ext cx="350" cy="296"/>
                <a:chOff x="4288" y="1746"/>
                <a:chExt cx="350" cy="296"/>
              </a:xfrm>
            </p:grpSpPr>
            <p:sp>
              <p:nvSpPr>
                <p:cNvPr id="67" name="Oval 19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5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</a:p>
              </p:txBody>
            </p:sp>
          </p:grpSp>
          <p:grpSp>
            <p:nvGrpSpPr>
              <p:cNvPr id="61" name="Group 60"/>
              <p:cNvGrpSpPr>
                <a:grpSpLocks/>
              </p:cNvGrpSpPr>
              <p:nvPr/>
            </p:nvGrpSpPr>
            <p:grpSpPr bwMode="auto">
              <a:xfrm>
                <a:off x="4465" y="1774"/>
                <a:ext cx="350" cy="296"/>
                <a:chOff x="4288" y="1746"/>
                <a:chExt cx="350" cy="296"/>
              </a:xfrm>
            </p:grpSpPr>
            <p:sp>
              <p:nvSpPr>
                <p:cNvPr id="65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35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4</a:t>
                  </a:r>
                </a:p>
              </p:txBody>
            </p:sp>
          </p:grpSp>
          <p:grpSp>
            <p:nvGrpSpPr>
              <p:cNvPr id="62" name="Group 29"/>
              <p:cNvGrpSpPr>
                <a:grpSpLocks/>
              </p:cNvGrpSpPr>
              <p:nvPr/>
            </p:nvGrpSpPr>
            <p:grpSpPr bwMode="auto">
              <a:xfrm>
                <a:off x="3897" y="1774"/>
                <a:ext cx="350" cy="296"/>
                <a:chOff x="4288" y="1746"/>
                <a:chExt cx="350" cy="296"/>
              </a:xfrm>
            </p:grpSpPr>
            <p:sp>
              <p:nvSpPr>
                <p:cNvPr id="63" name="Oval 30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35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</a:p>
              </p:txBody>
            </p:sp>
          </p:grpSp>
        </p:grpSp>
        <p:sp>
          <p:nvSpPr>
            <p:cNvPr id="52" name="Line 33"/>
            <p:cNvSpPr>
              <a:spLocks noChangeShapeType="1"/>
            </p:cNvSpPr>
            <p:nvPr/>
          </p:nvSpPr>
          <p:spPr bwMode="auto">
            <a:xfrm flipH="1">
              <a:off x="3852" y="1873"/>
              <a:ext cx="4" cy="3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3" name="Line 34"/>
            <p:cNvSpPr>
              <a:spLocks noChangeShapeType="1"/>
            </p:cNvSpPr>
            <p:nvPr/>
          </p:nvSpPr>
          <p:spPr bwMode="auto">
            <a:xfrm flipH="1">
              <a:off x="3856" y="2563"/>
              <a:ext cx="0" cy="3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4" name="Text Box 39"/>
            <p:cNvSpPr txBox="1">
              <a:spLocks noChangeArrowheads="1"/>
            </p:cNvSpPr>
            <p:nvPr/>
          </p:nvSpPr>
          <p:spPr bwMode="auto">
            <a:xfrm>
              <a:off x="3515" y="1953"/>
              <a:ext cx="647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c==‘</a:t>
              </a: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Y’</a:t>
              </a:r>
            </a:p>
          </p:txBody>
        </p:sp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>
              <a:off x="4036" y="1936"/>
              <a:ext cx="657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default</a:t>
              </a:r>
            </a:p>
          </p:txBody>
        </p:sp>
        <p:sp>
          <p:nvSpPr>
            <p:cNvPr id="57" name="Text Box 41"/>
            <p:cNvSpPr txBox="1">
              <a:spLocks noChangeArrowheads="1"/>
            </p:cNvSpPr>
            <p:nvPr/>
          </p:nvSpPr>
          <p:spPr bwMode="auto">
            <a:xfrm>
              <a:off x="3639" y="2583"/>
              <a:ext cx="775" cy="3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y </a:t>
              </a: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= 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50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break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8" name="Text Box 42"/>
            <p:cNvSpPr txBox="1">
              <a:spLocks noChangeArrowheads="1"/>
            </p:cNvSpPr>
            <p:nvPr/>
          </p:nvSpPr>
          <p:spPr bwMode="auto">
            <a:xfrm>
              <a:off x="2619" y="2343"/>
              <a:ext cx="788" cy="3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latin typeface="Verdana" charset="0"/>
                  <a:ea typeface="Verdana" charset="0"/>
                  <a:cs typeface="Verdana" charset="0"/>
                </a:rPr>
                <a:t>y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r>
                <a: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= 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25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600" b="0" dirty="0" smtClean="0">
                  <a:latin typeface="Verdana" charset="0"/>
                  <a:ea typeface="Verdana" charset="0"/>
                  <a:cs typeface="Verdana" charset="0"/>
                </a:rPr>
                <a:t>break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3405" y="2519"/>
              <a:ext cx="293" cy="51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cxnSp>
        <p:nvCxnSpPr>
          <p:cNvPr id="43" name="Straight Connector 42"/>
          <p:cNvCxnSpPr>
            <a:endCxn id="63" idx="2"/>
          </p:cNvCxnSpPr>
          <p:nvPr/>
        </p:nvCxnSpPr>
        <p:spPr>
          <a:xfrm flipV="1">
            <a:off x="5342466" y="3003550"/>
            <a:ext cx="409318" cy="211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 bwMode="auto">
          <a:xfrm>
            <a:off x="5173133" y="3322638"/>
            <a:ext cx="565548" cy="247650"/>
          </a:xfrm>
          <a:prstGeom prst="mathMultiply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Multiply 49"/>
          <p:cNvSpPr/>
          <p:nvPr/>
        </p:nvSpPr>
        <p:spPr bwMode="auto">
          <a:xfrm>
            <a:off x="3886200" y="3119438"/>
            <a:ext cx="565548" cy="247650"/>
          </a:xfrm>
          <a:prstGeom prst="mathMultiply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uiExpand="1" build="allAtOnce" animBg="1"/>
      <p:bldP spid="8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76"/>
            <a:ext cx="9144000" cy="9144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sz="3600" dirty="0" smtClean="0"/>
              <a:t>Example: CFG for Exceptions </a:t>
            </a:r>
            <a:br>
              <a:rPr lang="en-US" sz="3600" dirty="0" smtClean="0"/>
            </a:br>
            <a:r>
              <a:rPr lang="en-US" sz="3600" dirty="0" smtClean="0"/>
              <a:t>(</a:t>
            </a:r>
            <a:r>
              <a:rPr lang="en-US" sz="3600" i="1" dirty="0" smtClean="0"/>
              <a:t>try-catch</a:t>
            </a:r>
            <a:r>
              <a:rPr lang="en-US" sz="3600" dirty="0" smtClean="0"/>
              <a:t>)</a:t>
            </a:r>
            <a:endParaRPr lang="en-US" sz="3600" i="1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264906" y="990600"/>
            <a:ext cx="4821112" cy="5693262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16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Oval 11"/>
          <p:cNvSpPr>
            <a:spLocks noChangeArrowheads="1"/>
          </p:cNvSpPr>
          <p:nvPr/>
        </p:nvSpPr>
        <p:spPr bwMode="auto">
          <a:xfrm>
            <a:off x="5611130" y="1468767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Line 16"/>
          <p:cNvSpPr>
            <a:spLocks noChangeShapeType="1"/>
          </p:cNvSpPr>
          <p:nvPr/>
        </p:nvSpPr>
        <p:spPr bwMode="auto">
          <a:xfrm>
            <a:off x="5884138" y="1152990"/>
            <a:ext cx="9608" cy="3157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Text Box 27"/>
          <p:cNvSpPr txBox="1">
            <a:spLocks noChangeArrowheads="1"/>
          </p:cNvSpPr>
          <p:nvPr/>
        </p:nvSpPr>
        <p:spPr bwMode="auto">
          <a:xfrm>
            <a:off x="6194618" y="1444823"/>
            <a:ext cx="196204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s = </a:t>
            </a:r>
            <a:r>
              <a:rPr lang="en-US" sz="14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br.readLine</a:t>
            </a: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()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Oval 22"/>
          <p:cNvSpPr>
            <a:spLocks noChangeArrowheads="1"/>
          </p:cNvSpPr>
          <p:nvPr/>
        </p:nvSpPr>
        <p:spPr bwMode="auto">
          <a:xfrm>
            <a:off x="6431585" y="6014595"/>
            <a:ext cx="555625" cy="4699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8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Line 14"/>
          <p:cNvSpPr>
            <a:spLocks noChangeShapeType="1"/>
          </p:cNvSpPr>
          <p:nvPr/>
        </p:nvSpPr>
        <p:spPr bwMode="auto">
          <a:xfrm>
            <a:off x="6022558" y="1925703"/>
            <a:ext cx="516516" cy="5254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6" name="Line 15"/>
          <p:cNvSpPr>
            <a:spLocks noChangeShapeType="1"/>
          </p:cNvSpPr>
          <p:nvPr/>
        </p:nvSpPr>
        <p:spPr bwMode="auto">
          <a:xfrm flipH="1">
            <a:off x="5239124" y="1865931"/>
            <a:ext cx="468727" cy="58521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>
            <a:off x="5081690" y="2860588"/>
            <a:ext cx="1457384" cy="31540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6987209" y="3519452"/>
            <a:ext cx="1772325" cy="2879860"/>
          </a:xfrm>
          <a:custGeom>
            <a:avLst/>
            <a:gdLst>
              <a:gd name="T0" fmla="*/ 1102830 w 1653209"/>
              <a:gd name="T1" fmla="*/ 0 h 2360543"/>
              <a:gd name="T2" fmla="*/ 1520116 w 1653209"/>
              <a:gd name="T3" fmla="*/ 566547 h 2360543"/>
              <a:gd name="T4" fmla="*/ 1510181 w 1653209"/>
              <a:gd name="T5" fmla="*/ 1520733 h 2360543"/>
              <a:gd name="T6" fmla="*/ 665672 w 1653209"/>
              <a:gd name="T7" fmla="*/ 2236370 h 2360543"/>
              <a:gd name="T8" fmla="*/ 0 w 1653209"/>
              <a:gd name="T9" fmla="*/ 2266189 h 23605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3209"/>
              <a:gd name="T16" fmla="*/ 0 h 2360543"/>
              <a:gd name="T17" fmla="*/ 1653209 w 1653209"/>
              <a:gd name="T18" fmla="*/ 2360543 h 23605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3209" h="2360543">
                <a:moveTo>
                  <a:pt x="1103244" y="0"/>
                </a:moveTo>
                <a:cubicBezTo>
                  <a:pt x="1278007" y="156541"/>
                  <a:pt x="1452770" y="313082"/>
                  <a:pt x="1520687" y="566530"/>
                </a:cubicBezTo>
                <a:cubicBezTo>
                  <a:pt x="1588604" y="819978"/>
                  <a:pt x="1653209" y="1242392"/>
                  <a:pt x="1510748" y="1520687"/>
                </a:cubicBezTo>
                <a:cubicBezTo>
                  <a:pt x="1368287" y="1798982"/>
                  <a:pt x="917713" y="2112065"/>
                  <a:pt x="665922" y="2236304"/>
                </a:cubicBezTo>
                <a:cubicBezTo>
                  <a:pt x="414131" y="2360543"/>
                  <a:pt x="207065" y="2313332"/>
                  <a:pt x="0" y="226612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9" name="Oval 11"/>
          <p:cNvSpPr>
            <a:spLocks noChangeArrowheads="1"/>
          </p:cNvSpPr>
          <p:nvPr/>
        </p:nvSpPr>
        <p:spPr bwMode="auto">
          <a:xfrm>
            <a:off x="4803878" y="2390689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2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6431585" y="2390689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3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6431585" y="3284502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4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2" name="Oval 11"/>
          <p:cNvSpPr>
            <a:spLocks noChangeArrowheads="1"/>
          </p:cNvSpPr>
          <p:nvPr/>
        </p:nvSpPr>
        <p:spPr bwMode="auto">
          <a:xfrm>
            <a:off x="7585239" y="3284502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5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3" name="Oval 11"/>
          <p:cNvSpPr>
            <a:spLocks noChangeArrowheads="1"/>
          </p:cNvSpPr>
          <p:nvPr/>
        </p:nvSpPr>
        <p:spPr bwMode="auto">
          <a:xfrm>
            <a:off x="6431585" y="5105431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4" name="Oval 11"/>
          <p:cNvSpPr>
            <a:spLocks noChangeArrowheads="1"/>
          </p:cNvSpPr>
          <p:nvPr/>
        </p:nvSpPr>
        <p:spPr bwMode="auto">
          <a:xfrm>
            <a:off x="7585239" y="4196265"/>
            <a:ext cx="555625" cy="4699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7</a:t>
            </a:r>
            <a:endParaRPr lang="en-US" sz="16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>
            <a:off x="6876626" y="2809670"/>
            <a:ext cx="837556" cy="48682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6" name="Line 15"/>
          <p:cNvSpPr>
            <a:spLocks noChangeShapeType="1"/>
          </p:cNvSpPr>
          <p:nvPr/>
        </p:nvSpPr>
        <p:spPr bwMode="auto">
          <a:xfrm flipH="1">
            <a:off x="6709397" y="2860589"/>
            <a:ext cx="0" cy="423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 flipH="1">
            <a:off x="7863051" y="3772352"/>
            <a:ext cx="0" cy="423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9" name="Line 15"/>
          <p:cNvSpPr>
            <a:spLocks noChangeShapeType="1"/>
          </p:cNvSpPr>
          <p:nvPr/>
        </p:nvSpPr>
        <p:spPr bwMode="auto">
          <a:xfrm flipH="1">
            <a:off x="6709397" y="3772352"/>
            <a:ext cx="0" cy="13330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5" name="Line 15"/>
          <p:cNvSpPr>
            <a:spLocks noChangeShapeType="1"/>
          </p:cNvSpPr>
          <p:nvPr/>
        </p:nvSpPr>
        <p:spPr bwMode="auto">
          <a:xfrm flipH="1">
            <a:off x="6709397" y="5575331"/>
            <a:ext cx="0" cy="423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 flipH="1">
            <a:off x="6876624" y="4637529"/>
            <a:ext cx="837557" cy="53293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 sz="1600" b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7" name="Text Box 27"/>
          <p:cNvSpPr txBox="1">
            <a:spLocks noChangeArrowheads="1"/>
          </p:cNvSpPr>
          <p:nvPr/>
        </p:nvSpPr>
        <p:spPr bwMode="auto">
          <a:xfrm>
            <a:off x="4343400" y="1907969"/>
            <a:ext cx="1550346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IOException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Text Box 27"/>
          <p:cNvSpPr txBox="1">
            <a:spLocks noChangeArrowheads="1"/>
          </p:cNvSpPr>
          <p:nvPr/>
        </p:nvSpPr>
        <p:spPr bwMode="auto">
          <a:xfrm>
            <a:off x="4286359" y="2876719"/>
            <a:ext cx="2266841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e.printStackTrace</a:t>
            </a: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()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Text Box 27"/>
          <p:cNvSpPr txBox="1">
            <a:spLocks noChangeArrowheads="1"/>
          </p:cNvSpPr>
          <p:nvPr/>
        </p:nvSpPr>
        <p:spPr bwMode="auto">
          <a:xfrm>
            <a:off x="6198129" y="2935948"/>
            <a:ext cx="1368089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length&gt;96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7" name="Text Box 27"/>
          <p:cNvSpPr txBox="1">
            <a:spLocks noChangeArrowheads="1"/>
          </p:cNvSpPr>
          <p:nvPr/>
        </p:nvSpPr>
        <p:spPr bwMode="auto">
          <a:xfrm>
            <a:off x="7109018" y="2740223"/>
            <a:ext cx="1391783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length&lt;=96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8" name="Text Box 27"/>
          <p:cNvSpPr txBox="1">
            <a:spLocks noChangeArrowheads="1"/>
          </p:cNvSpPr>
          <p:nvPr/>
        </p:nvSpPr>
        <p:spPr bwMode="auto">
          <a:xfrm>
            <a:off x="5398724" y="6214646"/>
            <a:ext cx="1230676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return (s)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9" name="Text Box 27"/>
          <p:cNvSpPr txBox="1">
            <a:spLocks noChangeArrowheads="1"/>
          </p:cNvSpPr>
          <p:nvPr/>
        </p:nvSpPr>
        <p:spPr bwMode="auto">
          <a:xfrm>
            <a:off x="5737418" y="3375976"/>
            <a:ext cx="910889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throw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0" name="Text Box 27"/>
          <p:cNvSpPr txBox="1">
            <a:spLocks noChangeArrowheads="1"/>
          </p:cNvSpPr>
          <p:nvPr/>
        </p:nvSpPr>
        <p:spPr bwMode="auto">
          <a:xfrm>
            <a:off x="6961164" y="3797592"/>
            <a:ext cx="1443254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length==0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1" name="Text Box 27"/>
          <p:cNvSpPr txBox="1">
            <a:spLocks noChangeArrowheads="1"/>
          </p:cNvSpPr>
          <p:nvPr/>
        </p:nvSpPr>
        <p:spPr bwMode="auto">
          <a:xfrm>
            <a:off x="8021785" y="3978587"/>
            <a:ext cx="1315568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length!=0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2" name="Text Box 27"/>
          <p:cNvSpPr txBox="1">
            <a:spLocks noChangeArrowheads="1"/>
          </p:cNvSpPr>
          <p:nvPr/>
        </p:nvSpPr>
        <p:spPr bwMode="auto">
          <a:xfrm>
            <a:off x="7799363" y="4626864"/>
            <a:ext cx="833655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throw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3" name="Text Box 27"/>
          <p:cNvSpPr txBox="1">
            <a:spLocks noChangeArrowheads="1"/>
          </p:cNvSpPr>
          <p:nvPr/>
        </p:nvSpPr>
        <p:spPr bwMode="auto">
          <a:xfrm>
            <a:off x="6986952" y="5181600"/>
            <a:ext cx="1798466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 err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e.getMessage</a:t>
            </a:r>
            <a:r>
              <a:rPr lang="en-US" sz="1400" b="0" dirty="0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()</a:t>
            </a:r>
            <a:endParaRPr lang="en-US" sz="1400" b="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990600"/>
            <a:ext cx="4122919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6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 animBg="1"/>
      <p:bldP spid="51" grpId="0" animBg="1"/>
      <p:bldP spid="52" grpId="0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95" grpId="0" animBg="1"/>
      <p:bldP spid="96" grpId="0" animBg="1"/>
      <p:bldP spid="97" grpId="0"/>
      <p:bldP spid="98" grpId="0"/>
      <p:bldP spid="99" grpId="0"/>
      <p:bldP spid="117" grpId="0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Exercise</a:t>
            </a:r>
            <a:endParaRPr lang="en-US" sz="3800" i="1" dirty="0"/>
          </a:p>
        </p:txBody>
      </p: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5996354" y="990600"/>
            <a:ext cx="3071446" cy="5486400"/>
          </a:xfrm>
        </p:spPr>
        <p:txBody>
          <a:bodyPr>
            <a:normAutofit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1800" dirty="0" smtClean="0">
                <a:solidFill>
                  <a:srgbClr val="FFFF00"/>
                </a:solidFill>
              </a:rPr>
              <a:t>Basic blocks (nodes)</a:t>
            </a:r>
            <a:endParaRPr lang="en-US" sz="18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1: if (v == null)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2: throw .. NPE;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3: n=0; </a:t>
            </a:r>
            <a:r>
              <a:rPr lang="en-US" sz="1800" dirty="0" err="1" smtClean="0"/>
              <a:t>i</a:t>
            </a:r>
            <a:r>
              <a:rPr lang="en-US" sz="1800" dirty="0" smtClean="0"/>
              <a:t>=0;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4: </a:t>
            </a:r>
            <a:r>
              <a:rPr lang="en-US" sz="1800" dirty="0" err="1" smtClean="0"/>
              <a:t>i</a:t>
            </a:r>
            <a:r>
              <a:rPr lang="en-US" sz="1800" dirty="0"/>
              <a:t> </a:t>
            </a:r>
            <a:r>
              <a:rPr lang="en-US" sz="1800" dirty="0" smtClean="0"/>
              <a:t>&lt; </a:t>
            </a:r>
            <a:r>
              <a:rPr lang="en-US" sz="1800" dirty="0" err="1" smtClean="0"/>
              <a:t>v.length</a:t>
            </a:r>
            <a:r>
              <a:rPr lang="en-US" sz="1800" dirty="0" smtClean="0"/>
              <a:t>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5: if (v[</a:t>
            </a:r>
            <a:r>
              <a:rPr lang="en-US" sz="1800" dirty="0" err="1" smtClean="0"/>
              <a:t>i</a:t>
            </a:r>
            <a:r>
              <a:rPr lang="en-US" sz="1800" dirty="0" smtClean="0"/>
              <a:t>] == c)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6: n++;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7: </a:t>
            </a:r>
            <a:r>
              <a:rPr lang="en-US" sz="1800" dirty="0" err="1" smtClean="0"/>
              <a:t>i</a:t>
            </a:r>
            <a:r>
              <a:rPr lang="en-US" sz="1800" dirty="0" smtClean="0"/>
              <a:t>++;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8: return n;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1800" dirty="0" smtClean="0">
                <a:solidFill>
                  <a:srgbClr val="FFFF00"/>
                </a:solidFill>
              </a:rPr>
              <a:t>Control flow (edges)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1</a:t>
            </a:r>
            <a:r>
              <a:rPr lang="en-US" sz="1800" dirty="0" smtClean="0">
                <a:sym typeface="Wingdings"/>
              </a:rPr>
              <a:t>2, 13</a:t>
            </a:r>
            <a:endParaRPr lang="en-US" sz="1800" dirty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3</a:t>
            </a:r>
            <a:r>
              <a:rPr lang="en-US" sz="1800" dirty="0" smtClean="0">
                <a:sym typeface="Wingdings"/>
              </a:rPr>
              <a:t>4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>
                <a:sym typeface="Wingdings"/>
              </a:rPr>
              <a:t>45, 48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>
                <a:sym typeface="Wingdings"/>
              </a:rPr>
              <a:t>56, 57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>
                <a:sym typeface="Wingdings"/>
              </a:rPr>
              <a:t>67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>
                <a:sym typeface="Wingdings"/>
              </a:rPr>
              <a:t>74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5715000" cy="3154139"/>
          </a:xfrm>
          <a:prstGeom prst="rect">
            <a:avLst/>
          </a:prstGeom>
        </p:spPr>
      </p:pic>
      <p:sp>
        <p:nvSpPr>
          <p:cNvPr id="26" name="Content Placeholder 22"/>
          <p:cNvSpPr txBox="1">
            <a:spLocks/>
          </p:cNvSpPr>
          <p:nvPr/>
        </p:nvSpPr>
        <p:spPr>
          <a:xfrm>
            <a:off x="1600200" y="4343400"/>
            <a:ext cx="3505017" cy="1875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1800" b="0" dirty="0" smtClean="0">
                <a:solidFill>
                  <a:srgbClr val="FFFF00"/>
                </a:solidFill>
              </a:rPr>
              <a:t>Entry node</a:t>
            </a:r>
            <a:endParaRPr lang="en-US" sz="18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sz="1800" b="0" dirty="0" smtClean="0"/>
              <a:t>1</a:t>
            </a:r>
          </a:p>
          <a:p>
            <a:pPr marL="231775" lvl="1" indent="-215900" fontAlgn="auto">
              <a:spcBef>
                <a:spcPts val="100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FFF00"/>
                </a:solidFill>
              </a:rPr>
              <a:t>Exit nodes</a:t>
            </a:r>
            <a:endParaRPr lang="en-US" sz="18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sz="1800" b="0" dirty="0" smtClean="0"/>
              <a:t>2, 8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3467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2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CFG for </a:t>
            </a:r>
            <a:r>
              <a:rPr lang="en-US" i="1" dirty="0" err="1" smtClean="0"/>
              <a:t>numberOccurrences</a:t>
            </a:r>
            <a:r>
              <a:rPr lang="en-US" i="1" dirty="0" smtClean="0"/>
              <a:t>()</a:t>
            </a:r>
            <a:endParaRPr lang="en-US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85800" y="990600"/>
            <a:ext cx="7696200" cy="5334000"/>
            <a:chOff x="685800" y="990600"/>
            <a:chExt cx="7696200" cy="5334000"/>
          </a:xfrm>
        </p:grpSpPr>
        <p:sp>
          <p:nvSpPr>
            <p:cNvPr id="4" name="Rectangle 3"/>
            <p:cNvSpPr/>
            <p:nvPr/>
          </p:nvSpPr>
          <p:spPr bwMode="auto">
            <a:xfrm>
              <a:off x="685800" y="990600"/>
              <a:ext cx="7696200" cy="53340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1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96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97" name="Text Box 12"/>
              <p:cNvSpPr txBox="1">
                <a:spLocks noChangeArrowheads="1"/>
              </p:cNvSpPr>
              <p:nvPr/>
            </p:nvSpPr>
            <p:spPr bwMode="auto">
              <a:xfrm>
                <a:off x="3902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4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4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8" name="Text Box 26"/>
            <p:cNvSpPr txBox="1">
              <a:spLocks noChangeArrowheads="1"/>
            </p:cNvSpPr>
            <p:nvPr/>
          </p:nvSpPr>
          <p:spPr bwMode="auto">
            <a:xfrm>
              <a:off x="1974971" y="1831976"/>
              <a:ext cx="1233171" cy="3381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49" name="Text Box 27"/>
            <p:cNvSpPr txBox="1">
              <a:spLocks noChangeArrowheads="1"/>
            </p:cNvSpPr>
            <p:nvPr/>
          </p:nvSpPr>
          <p:spPr bwMode="auto">
            <a:xfrm>
              <a:off x="4930434" y="2228851"/>
              <a:ext cx="1100591" cy="5909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8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60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67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9" name="Text Box 20"/>
              <p:cNvSpPr txBox="1">
                <a:spLocks noChangeArrowheads="1"/>
              </p:cNvSpPr>
              <p:nvPr/>
            </p:nvSpPr>
            <p:spPr bwMode="auto">
              <a:xfrm>
                <a:off x="4352" y="1769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61" name="Group 60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6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66" name="Text Box 23"/>
              <p:cNvSpPr txBox="1">
                <a:spLocks noChangeArrowheads="1"/>
              </p:cNvSpPr>
              <p:nvPr/>
            </p:nvSpPr>
            <p:spPr bwMode="auto">
              <a:xfrm>
                <a:off x="4378" y="1769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52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4" name="Text Box 39"/>
            <p:cNvSpPr txBox="1">
              <a:spLocks noChangeArrowheads="1"/>
            </p:cNvSpPr>
            <p:nvPr/>
          </p:nvSpPr>
          <p:spPr bwMode="auto">
            <a:xfrm>
              <a:off x="2083138" y="4081524"/>
              <a:ext cx="1175054" cy="3381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>
              <a:off x="3880120" y="1871663"/>
              <a:ext cx="1193215" cy="3381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8" name="Text Box 42"/>
            <p:cNvSpPr txBox="1">
              <a:spLocks noChangeArrowheads="1"/>
            </p:cNvSpPr>
            <p:nvPr/>
          </p:nvSpPr>
          <p:spPr bwMode="auto">
            <a:xfrm>
              <a:off x="843947" y="2751862"/>
              <a:ext cx="1899253" cy="3416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8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8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4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0" name="Text Box 23"/>
              <p:cNvSpPr txBox="1">
                <a:spLocks noChangeArrowheads="1"/>
              </p:cNvSpPr>
              <p:nvPr/>
            </p:nvSpPr>
            <p:spPr bwMode="auto">
              <a:xfrm>
                <a:off x="4378" y="1769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55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68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70" name="Text Box 9"/>
              <p:cNvSpPr txBox="1">
                <a:spLocks noChangeArrowheads="1"/>
              </p:cNvSpPr>
              <p:nvPr/>
            </p:nvSpPr>
            <p:spPr bwMode="auto">
              <a:xfrm>
                <a:off x="4828" y="2707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2" name="Text Box 26"/>
            <p:cNvSpPr txBox="1">
              <a:spLocks noChangeArrowheads="1"/>
            </p:cNvSpPr>
            <p:nvPr/>
          </p:nvSpPr>
          <p:spPr bwMode="auto">
            <a:xfrm>
              <a:off x="2563307" y="3242846"/>
              <a:ext cx="1627693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8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9" name="Group 78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80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81" name="Text Box 23"/>
              <p:cNvSpPr txBox="1">
                <a:spLocks noChangeArrowheads="1"/>
              </p:cNvSpPr>
              <p:nvPr/>
            </p:nvSpPr>
            <p:spPr bwMode="auto">
              <a:xfrm>
                <a:off x="4378" y="1769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5053287" y="3313601"/>
              <a:ext cx="1663538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7" name="Group 86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8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89" name="Text Box 23"/>
              <p:cNvSpPr txBox="1">
                <a:spLocks noChangeArrowheads="1"/>
              </p:cNvSpPr>
              <p:nvPr/>
            </p:nvSpPr>
            <p:spPr bwMode="auto">
              <a:xfrm>
                <a:off x="4378" y="1769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0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2" name="Text Box 39"/>
            <p:cNvSpPr txBox="1">
              <a:spLocks noChangeArrowheads="1"/>
            </p:cNvSpPr>
            <p:nvPr/>
          </p:nvSpPr>
          <p:spPr bwMode="auto">
            <a:xfrm>
              <a:off x="4724400" y="5757862"/>
              <a:ext cx="1175054" cy="3381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6" name="Curved Connector 5"/>
            <p:cNvCxnSpPr>
              <a:stCxn id="88" idx="6"/>
              <a:endCxn id="43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 Box 39"/>
            <p:cNvSpPr txBox="1">
              <a:spLocks noChangeArrowheads="1"/>
            </p:cNvSpPr>
            <p:nvPr/>
          </p:nvSpPr>
          <p:spPr bwMode="auto">
            <a:xfrm>
              <a:off x="6879130" y="4386262"/>
              <a:ext cx="1175054" cy="3381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7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18" name="Group 117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9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0" name="Text Box 23"/>
              <p:cNvSpPr txBox="1">
                <a:spLocks noChangeArrowheads="1"/>
              </p:cNvSpPr>
              <p:nvPr/>
            </p:nvSpPr>
            <p:spPr bwMode="auto">
              <a:xfrm>
                <a:off x="4378" y="1769"/>
                <a:ext cx="183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21" name="Text Box 40"/>
            <p:cNvSpPr txBox="1">
              <a:spLocks noChangeArrowheads="1"/>
            </p:cNvSpPr>
            <p:nvPr/>
          </p:nvSpPr>
          <p:spPr bwMode="auto">
            <a:xfrm>
              <a:off x="5943600" y="3928646"/>
              <a:ext cx="1663538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2" name="Text Box 40"/>
            <p:cNvSpPr txBox="1">
              <a:spLocks noChangeArrowheads="1"/>
            </p:cNvSpPr>
            <p:nvPr/>
          </p:nvSpPr>
          <p:spPr bwMode="auto">
            <a:xfrm>
              <a:off x="4358640" y="4385846"/>
              <a:ext cx="1663538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6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6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6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3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44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Node Coverage</a:t>
            </a:r>
            <a:endParaRPr lang="en-US" i="1" dirty="0"/>
          </a:p>
        </p:txBody>
      </p:sp>
      <p:sp>
        <p:nvSpPr>
          <p:cNvPr id="51" name="Content Placeholder 22"/>
          <p:cNvSpPr>
            <a:spLocks noGrp="1"/>
          </p:cNvSpPr>
          <p:nvPr>
            <p:ph idx="1"/>
          </p:nvPr>
        </p:nvSpPr>
        <p:spPr>
          <a:xfrm>
            <a:off x="5340096" y="990600"/>
            <a:ext cx="3741040" cy="5486400"/>
          </a:xfrm>
        </p:spPr>
        <p:txBody>
          <a:bodyPr>
            <a:normAutofit/>
          </a:bodyPr>
          <a:lstStyle/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requirements</a:t>
            </a:r>
            <a:endParaRPr lang="en-US" sz="1800" dirty="0" smtClean="0"/>
          </a:p>
          <a:p>
            <a:pPr marL="1042988" lvl="2" indent="-80010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TR </a:t>
            </a:r>
            <a:r>
              <a:rPr lang="en-US" sz="1800" dirty="0"/>
              <a:t>= {1,2,3,4,5,6,7,8}</a:t>
            </a:r>
            <a:endParaRPr lang="en-US" sz="1800" dirty="0" smtClean="0"/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paths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t1 = [1,2]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t2 = [1,3,4,5,6,7,4,8] 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/>
          </a:p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NC satisfied by {t1, t2}</a:t>
            </a:r>
            <a:endParaRPr lang="en-US" sz="1800" dirty="0" smtClean="0"/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case values (</a:t>
            </a:r>
            <a:r>
              <a:rPr lang="en-US" sz="1800" dirty="0" err="1" smtClean="0">
                <a:solidFill>
                  <a:srgbClr val="FFFF00"/>
                </a:solidFill>
              </a:rPr>
              <a:t>v,c</a:t>
            </a:r>
            <a:r>
              <a:rPr lang="en-US" sz="1800" dirty="0" smtClean="0">
                <a:solidFill>
                  <a:srgbClr val="FFFF00"/>
                </a:solidFill>
              </a:rPr>
              <a:t>)</a:t>
            </a:r>
            <a:endParaRPr lang="en-US" sz="1800" dirty="0">
              <a:solidFill>
                <a:srgbClr val="FFFF00"/>
              </a:solidFill>
            </a:endParaRPr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t1 = </a:t>
            </a:r>
            <a:r>
              <a:rPr lang="en-US" sz="1800" dirty="0" smtClean="0"/>
              <a:t>(null, ‘a’), expected NPE</a:t>
            </a:r>
            <a:endParaRPr lang="en-US" sz="1800" dirty="0"/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t2 = </a:t>
            </a:r>
            <a:r>
              <a:rPr lang="en-US" sz="1800" dirty="0" smtClean="0"/>
              <a:t>({‘a’}, ‘a’), expected 1</a:t>
            </a:r>
            <a:endParaRPr lang="en-US" sz="1800" dirty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endParaRPr lang="en-US" sz="18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0" y="1066800"/>
            <a:ext cx="5355336" cy="4389120"/>
            <a:chOff x="843947" y="1079500"/>
            <a:chExt cx="7309310" cy="512064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914669" y="1079500"/>
              <a:ext cx="7238588" cy="512064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4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93" y="2707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1633149" y="1831976"/>
              <a:ext cx="157499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4930433" y="2228851"/>
              <a:ext cx="1100591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34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1948210" y="4081524"/>
              <a:ext cx="1309981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3880120" y="1871663"/>
              <a:ext cx="1501660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843947" y="2751862"/>
              <a:ext cx="1899253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69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78" y="26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2252842" y="3242846"/>
              <a:ext cx="1938159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5053287" y="3313601"/>
              <a:ext cx="182428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8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Text Box 39"/>
            <p:cNvSpPr txBox="1">
              <a:spLocks noChangeArrowheads="1"/>
            </p:cNvSpPr>
            <p:nvPr/>
          </p:nvSpPr>
          <p:spPr bwMode="auto">
            <a:xfrm>
              <a:off x="4724399" y="5757863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6950923" y="4386262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37" y="1791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6094446" y="3920827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Text Box 40"/>
            <p:cNvSpPr txBox="1">
              <a:spLocks noChangeArrowheads="1"/>
            </p:cNvSpPr>
            <p:nvPr/>
          </p:nvSpPr>
          <p:spPr bwMode="auto">
            <a:xfrm>
              <a:off x="4305094" y="4385846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4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Edge Coverage</a:t>
            </a:r>
            <a:endParaRPr lang="en-US" i="1" dirty="0"/>
          </a:p>
        </p:txBody>
      </p:sp>
      <p:sp>
        <p:nvSpPr>
          <p:cNvPr id="51" name="Content Placeholder 22"/>
          <p:cNvSpPr>
            <a:spLocks noGrp="1"/>
          </p:cNvSpPr>
          <p:nvPr>
            <p:ph idx="1"/>
          </p:nvPr>
        </p:nvSpPr>
        <p:spPr>
          <a:xfrm>
            <a:off x="5340096" y="990600"/>
            <a:ext cx="3741040" cy="5486400"/>
          </a:xfrm>
        </p:spPr>
        <p:txBody>
          <a:bodyPr>
            <a:normAutofit/>
          </a:bodyPr>
          <a:lstStyle/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requirements</a:t>
            </a:r>
            <a:endParaRPr lang="en-US" sz="1800" dirty="0" smtClean="0"/>
          </a:p>
          <a:p>
            <a:pPr marL="1042988" lvl="2" indent="-80010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TR = {(1,2), (1,3), (3,4), (4,5</a:t>
            </a:r>
            <a:r>
              <a:rPr lang="en-US" sz="1800" dirty="0"/>
              <a:t>), (4,8), </a:t>
            </a:r>
            <a:r>
              <a:rPr lang="en-US" sz="1800" dirty="0" smtClean="0"/>
              <a:t>(5,6), (5,7), (6,7), (7,4)}</a:t>
            </a:r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paths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t1 = [1,2]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t2 = [1,3,4,5,6,7,4,8] 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t3 = [1,3,4,5,7,4,8]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/>
          </a:p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EC satisfied by {t1, t2, t3}</a:t>
            </a:r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case values (</a:t>
            </a:r>
            <a:r>
              <a:rPr lang="en-US" sz="1800" dirty="0" err="1" smtClean="0">
                <a:solidFill>
                  <a:srgbClr val="FFFF00"/>
                </a:solidFill>
              </a:rPr>
              <a:t>v,c</a:t>
            </a:r>
            <a:r>
              <a:rPr lang="en-US" sz="1800" dirty="0" smtClean="0">
                <a:solidFill>
                  <a:srgbClr val="FFFF00"/>
                </a:solidFill>
              </a:rPr>
              <a:t>)</a:t>
            </a:r>
            <a:endParaRPr lang="en-US" sz="1800" dirty="0">
              <a:solidFill>
                <a:srgbClr val="FFFF00"/>
              </a:solidFill>
            </a:endParaRPr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t1 = </a:t>
            </a:r>
            <a:r>
              <a:rPr lang="en-US" sz="1800" dirty="0" smtClean="0"/>
              <a:t>(null, ‘a’), expected NPE</a:t>
            </a:r>
            <a:endParaRPr lang="en-US" sz="1800" dirty="0"/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t2 = </a:t>
            </a:r>
            <a:r>
              <a:rPr lang="en-US" sz="1800" dirty="0" smtClean="0"/>
              <a:t>({‘a’}, ‘a’), expected 1</a:t>
            </a:r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t3 = ({‘x’}, ‘a’), expected 0</a:t>
            </a:r>
            <a:endParaRPr lang="en-US" sz="1800" dirty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endParaRPr lang="en-US" sz="18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0" y="1066800"/>
            <a:ext cx="5355336" cy="4389120"/>
            <a:chOff x="843947" y="1079500"/>
            <a:chExt cx="7309310" cy="512064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914669" y="1079500"/>
              <a:ext cx="7238588" cy="512064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4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93" y="2707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1633149" y="1831976"/>
              <a:ext cx="157499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4930433" y="2228851"/>
              <a:ext cx="1100591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34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1948210" y="4081524"/>
              <a:ext cx="1309981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3880120" y="1871663"/>
              <a:ext cx="1501660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843947" y="2751862"/>
              <a:ext cx="1899253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69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78" y="26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2252842" y="3242846"/>
              <a:ext cx="1938159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5053287" y="3313601"/>
              <a:ext cx="182428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8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Text Box 39"/>
            <p:cNvSpPr txBox="1">
              <a:spLocks noChangeArrowheads="1"/>
            </p:cNvSpPr>
            <p:nvPr/>
          </p:nvSpPr>
          <p:spPr bwMode="auto">
            <a:xfrm>
              <a:off x="4724399" y="5757863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6950923" y="4386262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37" y="1791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6094446" y="3920827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Text Box 40"/>
            <p:cNvSpPr txBox="1">
              <a:spLocks noChangeArrowheads="1"/>
            </p:cNvSpPr>
            <p:nvPr/>
          </p:nvSpPr>
          <p:spPr bwMode="auto">
            <a:xfrm>
              <a:off x="4305094" y="4385846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5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Edge-Pair Coverage</a:t>
            </a:r>
            <a:endParaRPr lang="en-US" i="1" dirty="0"/>
          </a:p>
        </p:txBody>
      </p:sp>
      <p:sp>
        <p:nvSpPr>
          <p:cNvPr id="51" name="Content Placeholder 22"/>
          <p:cNvSpPr>
            <a:spLocks noGrp="1"/>
          </p:cNvSpPr>
          <p:nvPr>
            <p:ph idx="1"/>
          </p:nvPr>
        </p:nvSpPr>
        <p:spPr>
          <a:xfrm>
            <a:off x="5340096" y="990600"/>
            <a:ext cx="3741040" cy="5486400"/>
          </a:xfrm>
        </p:spPr>
        <p:txBody>
          <a:bodyPr>
            <a:normAutofit fontScale="92500"/>
          </a:bodyPr>
          <a:lstStyle/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requirements</a:t>
            </a:r>
            <a:endParaRPr lang="en-US" sz="1800" dirty="0" smtClean="0"/>
          </a:p>
          <a:p>
            <a:pPr marL="1042988" lvl="2" indent="-80010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TR = {(1,2), (1,3,4), (3,4,8), (3,4,5</a:t>
            </a:r>
            <a:r>
              <a:rPr lang="en-US" sz="1800" dirty="0"/>
              <a:t>), </a:t>
            </a:r>
            <a:r>
              <a:rPr lang="en-US" sz="1800" dirty="0" smtClean="0"/>
              <a:t>(4,5,6), (4,5,7), (5,6,7), (5,7,4), (6,7,4), (7,4,5), (7,4,8)}</a:t>
            </a:r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paths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t1 = [1,2]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t2 = [1,3,4,8] </a:t>
            </a:r>
          </a:p>
          <a:p>
            <a:pPr marL="24288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t3 = [1,3,4,5,7,4,5,6,7,4,8]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/>
          </a:p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EPC satisfied by {t1, t2, t3}</a:t>
            </a:r>
          </a:p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Test case values (</a:t>
            </a:r>
            <a:r>
              <a:rPr lang="en-US" sz="1800" dirty="0" err="1" smtClean="0">
                <a:solidFill>
                  <a:srgbClr val="FFFF00"/>
                </a:solidFill>
              </a:rPr>
              <a:t>v,c</a:t>
            </a:r>
            <a:r>
              <a:rPr lang="en-US" sz="1800" dirty="0" smtClean="0">
                <a:solidFill>
                  <a:srgbClr val="FFFF00"/>
                </a:solidFill>
              </a:rPr>
              <a:t>)</a:t>
            </a:r>
            <a:endParaRPr lang="en-US" sz="1800" dirty="0">
              <a:solidFill>
                <a:srgbClr val="FFFF00"/>
              </a:solidFill>
            </a:endParaRPr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t1 = </a:t>
            </a:r>
            <a:r>
              <a:rPr lang="en-US" sz="1800" dirty="0" smtClean="0"/>
              <a:t>(null, ‘a’), expected NPE</a:t>
            </a:r>
            <a:endParaRPr lang="en-US" sz="1800" dirty="0"/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/>
              <a:t>t2 = </a:t>
            </a:r>
            <a:r>
              <a:rPr lang="en-US" sz="1800" dirty="0" smtClean="0"/>
              <a:t>({}, ‘a’), expected 0</a:t>
            </a:r>
          </a:p>
          <a:p>
            <a:pPr marL="173038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dirty="0" smtClean="0"/>
              <a:t>t3 = ({‘</a:t>
            </a:r>
            <a:r>
              <a:rPr lang="en-US" sz="1800" dirty="0" err="1" smtClean="0"/>
              <a:t>x’,‘a</a:t>
            </a:r>
            <a:r>
              <a:rPr lang="en-US" sz="1800" dirty="0" smtClean="0"/>
              <a:t>’}, ‘a’), expected 1</a:t>
            </a:r>
            <a:endParaRPr lang="en-US" sz="1800" dirty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endParaRPr lang="en-US" sz="18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0" y="1066800"/>
            <a:ext cx="5355336" cy="4389120"/>
            <a:chOff x="843947" y="1079500"/>
            <a:chExt cx="7309310" cy="512064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914669" y="1079500"/>
              <a:ext cx="7238588" cy="512064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4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93" y="2707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1633149" y="1831976"/>
              <a:ext cx="157499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4930433" y="2228851"/>
              <a:ext cx="1100591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34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1948210" y="4081524"/>
              <a:ext cx="1309981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3880120" y="1871663"/>
              <a:ext cx="1501660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843947" y="2751862"/>
              <a:ext cx="1899253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69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78" y="26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2252842" y="3242846"/>
              <a:ext cx="1938159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5053287" y="3313601"/>
              <a:ext cx="182428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8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Text Box 39"/>
            <p:cNvSpPr txBox="1">
              <a:spLocks noChangeArrowheads="1"/>
            </p:cNvSpPr>
            <p:nvPr/>
          </p:nvSpPr>
          <p:spPr bwMode="auto">
            <a:xfrm>
              <a:off x="4724399" y="5757863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6950923" y="4386262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37" y="1791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6094446" y="3920827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Text Box 40"/>
            <p:cNvSpPr txBox="1">
              <a:spLocks noChangeArrowheads="1"/>
            </p:cNvSpPr>
            <p:nvPr/>
          </p:nvSpPr>
          <p:spPr bwMode="auto">
            <a:xfrm>
              <a:off x="4305094" y="4385846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16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Structures for Criteria-Based Testing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1728006" y="1066800"/>
            <a:ext cx="5486400" cy="400110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Four structures for modeling software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2282414"/>
            <a:ext cx="965357" cy="707886"/>
          </a:xfrm>
          <a:prstGeom prst="rect">
            <a:avLst/>
          </a:prstGeom>
          <a:solidFill>
            <a:srgbClr val="0000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Input space</a:t>
            </a:r>
            <a:endParaRPr lang="en-US" sz="20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901629" y="2282415"/>
            <a:ext cx="2188577" cy="3051585"/>
            <a:chOff x="2269123" y="2423161"/>
            <a:chExt cx="2188577" cy="3051585"/>
          </a:xfrm>
        </p:grpSpPr>
        <p:sp>
          <p:nvSpPr>
            <p:cNvPr id="6" name="Rectangle 5"/>
            <p:cNvSpPr/>
            <p:nvPr/>
          </p:nvSpPr>
          <p:spPr>
            <a:xfrm>
              <a:off x="2438400" y="2423161"/>
              <a:ext cx="1077889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Graph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Design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8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18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Use cases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269123" y="2823261"/>
              <a:ext cx="702677" cy="2451429"/>
              <a:chOff x="2269123" y="2823261"/>
              <a:chExt cx="702677" cy="2451429"/>
            </a:xfrm>
          </p:grpSpPr>
          <p:sp>
            <p:nvSpPr>
              <p:cNvPr id="22" name="Rectangle 21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24" name="Elbow Connector 23"/>
              <p:cNvCxnSpPr>
                <a:endCxn id="9" idx="1"/>
              </p:cNvCxnSpPr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endCxn id="10" idx="1"/>
              </p:cNvCxnSpPr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28"/>
              <p:cNvCxnSpPr>
                <a:endCxn id="11" idx="1"/>
              </p:cNvCxnSpPr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/>
              <p:cNvCxnSpPr>
                <a:endCxn id="12" idx="1"/>
              </p:cNvCxnSpPr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/>
          <p:cNvGrpSpPr/>
          <p:nvPr/>
        </p:nvGrpSpPr>
        <p:grpSpPr>
          <a:xfrm>
            <a:off x="4358430" y="2282414"/>
            <a:ext cx="2170176" cy="3051586"/>
            <a:chOff x="4535424" y="2423160"/>
            <a:chExt cx="2170176" cy="3051586"/>
          </a:xfrm>
        </p:grpSpPr>
        <p:sp>
          <p:nvSpPr>
            <p:cNvPr id="7" name="Rectangle 6"/>
            <p:cNvSpPr/>
            <p:nvPr/>
          </p:nvSpPr>
          <p:spPr>
            <a:xfrm>
              <a:off x="4686300" y="2423160"/>
              <a:ext cx="884882" cy="40011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Logic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19700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19700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Specs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19700" y="45051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FSMs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9700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DNF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535424" y="2823261"/>
              <a:ext cx="702677" cy="2451429"/>
              <a:chOff x="2269123" y="2823261"/>
              <a:chExt cx="702677" cy="2451429"/>
            </a:xfrm>
          </p:grpSpPr>
          <p:sp>
            <p:nvSpPr>
              <p:cNvPr id="37" name="Rectangle 36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38" name="Elbow Connector 37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6661363" y="2282415"/>
            <a:ext cx="2381843" cy="3051585"/>
            <a:chOff x="6533557" y="2423161"/>
            <a:chExt cx="2381843" cy="3051585"/>
          </a:xfrm>
        </p:grpSpPr>
        <p:sp>
          <p:nvSpPr>
            <p:cNvPr id="8" name="Rectangle 7"/>
            <p:cNvSpPr/>
            <p:nvPr/>
          </p:nvSpPr>
          <p:spPr>
            <a:xfrm>
              <a:off x="6743700" y="2423161"/>
              <a:ext cx="1129494" cy="400100"/>
            </a:xfrm>
            <a:prstGeom prst="rect">
              <a:avLst/>
            </a:prstGeom>
            <a:solidFill>
              <a:srgbClr val="000099"/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5875" lvl="1" indent="0" algn="ctr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Syntax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27652" y="32859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Source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27652" y="3895592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Models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27651" y="4505192"/>
              <a:ext cx="168774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Integration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7652" y="5074636"/>
              <a:ext cx="14859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75" lvl="1" indent="0">
                <a:spcBef>
                  <a:spcPts val="700"/>
                </a:spcBef>
                <a:buNone/>
              </a:pPr>
              <a:r>
                <a:rPr lang="en-US" sz="2000" b="0" dirty="0" smtClean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rPr>
                <a:t>Inputs</a:t>
              </a:r>
              <a:endParaRPr lang="en-US" sz="20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33557" y="2823261"/>
              <a:ext cx="702677" cy="2451429"/>
              <a:chOff x="2269123" y="2823261"/>
              <a:chExt cx="702677" cy="2451429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1695450" y="3712827"/>
                <a:ext cx="1485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875" lvl="1" indent="0">
                  <a:spcBef>
                    <a:spcPts val="700"/>
                  </a:spcBef>
                  <a:buNone/>
                </a:pPr>
                <a:r>
                  <a:rPr lang="en-US" sz="1600" b="0" dirty="0" smtClean="0">
                    <a:solidFill>
                      <a:schemeClr val="bg1"/>
                    </a:solidFill>
                    <a:latin typeface="Verdana" charset="0"/>
                    <a:ea typeface="Verdana" charset="0"/>
                    <a:cs typeface="Verdana" charset="0"/>
                  </a:rPr>
                  <a:t>Applied to</a:t>
                </a:r>
                <a:endParaRPr lang="en-US" sz="1600" b="0" dirty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cxnSp>
            <p:nvCxnSpPr>
              <p:cNvPr id="44" name="Elbow Connector 43"/>
              <p:cNvCxnSpPr/>
              <p:nvPr/>
            </p:nvCxnSpPr>
            <p:spPr>
              <a:xfrm rot="16200000" flipH="1">
                <a:off x="2515227" y="3029474"/>
                <a:ext cx="662776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Elbow Connector 44"/>
              <p:cNvCxnSpPr/>
              <p:nvPr/>
            </p:nvCxnSpPr>
            <p:spPr>
              <a:xfrm rot="16200000" flipH="1">
                <a:off x="2210426" y="3334273"/>
                <a:ext cx="1272378" cy="250370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/>
              <p:cNvCxnSpPr/>
              <p:nvPr/>
            </p:nvCxnSpPr>
            <p:spPr>
              <a:xfrm rot="16200000" flipH="1">
                <a:off x="1905625" y="3639071"/>
                <a:ext cx="1881981" cy="250369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/>
              <p:nvPr/>
            </p:nvCxnSpPr>
            <p:spPr>
              <a:xfrm rot="16200000" flipH="1">
                <a:off x="1620900" y="3923790"/>
                <a:ext cx="2451429" cy="250371"/>
              </a:xfrm>
              <a:prstGeom prst="bentConnector2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Elbow Connector 51"/>
          <p:cNvCxnSpPr>
            <a:stCxn id="4" idx="2"/>
            <a:endCxn id="5" idx="0"/>
          </p:cNvCxnSpPr>
          <p:nvPr/>
        </p:nvCxnSpPr>
        <p:spPr>
          <a:xfrm rot="5400000">
            <a:off x="2259691" y="70899"/>
            <a:ext cx="815504" cy="3607527"/>
          </a:xfrm>
          <a:prstGeom prst="bentConnector3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" idx="2"/>
            <a:endCxn id="6" idx="0"/>
          </p:cNvCxnSpPr>
          <p:nvPr/>
        </p:nvCxnSpPr>
        <p:spPr>
          <a:xfrm rot="5400000">
            <a:off x="3132777" y="943985"/>
            <a:ext cx="815505" cy="186135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" idx="2"/>
          </p:cNvCxnSpPr>
          <p:nvPr/>
        </p:nvCxnSpPr>
        <p:spPr>
          <a:xfrm rot="16200000" flipH="1">
            <a:off x="4239627" y="1698488"/>
            <a:ext cx="806059" cy="34290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" idx="2"/>
            <a:endCxn id="8" idx="0"/>
          </p:cNvCxnSpPr>
          <p:nvPr/>
        </p:nvCxnSpPr>
        <p:spPr>
          <a:xfrm rot="16200000" flipH="1">
            <a:off x="5545977" y="392138"/>
            <a:ext cx="815505" cy="2965047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098045"/>
            <a:ext cx="2454735" cy="338835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1987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561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9931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RIPR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50861" y="5638800"/>
            <a:ext cx="1077889" cy="40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15875" lvl="1" indent="0" algn="ctr">
              <a:spcBef>
                <a:spcPts val="700"/>
              </a:spcBef>
              <a:buNone/>
            </a:pPr>
            <a:r>
              <a:rPr lang="en-US" sz="2000" b="0" dirty="0">
                <a:latin typeface="Verdana" charset="0"/>
                <a:ea typeface="Verdana" charset="0"/>
                <a:cs typeface="Verdana" charset="0"/>
              </a:rPr>
              <a:t>-</a:t>
            </a:r>
            <a:r>
              <a:rPr lang="en-US" sz="2000" b="0" dirty="0" smtClean="0">
                <a:latin typeface="Verdana" charset="0"/>
                <a:ea typeface="Verdana" charset="0"/>
                <a:cs typeface="Verdana" charset="0"/>
              </a:rPr>
              <a:t>--R</a:t>
            </a:r>
            <a:endParaRPr lang="en-US" sz="2000" b="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Prime Path Coverage</a:t>
            </a:r>
            <a:endParaRPr lang="en-US" i="1" dirty="0"/>
          </a:p>
        </p:txBody>
      </p:sp>
      <p:sp>
        <p:nvSpPr>
          <p:cNvPr id="51" name="Content Placeholder 22"/>
          <p:cNvSpPr>
            <a:spLocks noGrp="1"/>
          </p:cNvSpPr>
          <p:nvPr>
            <p:ph idx="1"/>
          </p:nvPr>
        </p:nvSpPr>
        <p:spPr>
          <a:xfrm>
            <a:off x="5340096" y="990600"/>
            <a:ext cx="3741040" cy="5486400"/>
          </a:xfrm>
        </p:spPr>
        <p:txBody>
          <a:bodyPr>
            <a:normAutofit/>
          </a:bodyPr>
          <a:lstStyle/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Deriving prime paths</a:t>
            </a:r>
            <a:endParaRPr lang="en-US" sz="1800" dirty="0" smtClean="0"/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/>
              <a:t>Enumerate all simple paths of length 0, 1, 2, 3, </a:t>
            </a:r>
            <a:r>
              <a:rPr lang="is-IS" sz="1800" dirty="0" smtClean="0"/>
              <a:t>… until no more simple paths are found</a:t>
            </a: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is-IS" sz="1800" dirty="0" smtClean="0"/>
              <a:t>Pick the prime paths among all derived simple paths</a:t>
            </a:r>
            <a:endParaRPr lang="en-US" sz="18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>
              <a:solidFill>
                <a:srgbClr val="FFFF00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0" y="1066800"/>
            <a:ext cx="5355336" cy="4389120"/>
            <a:chOff x="843947" y="1079500"/>
            <a:chExt cx="7309310" cy="512064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914669" y="1079500"/>
              <a:ext cx="7238588" cy="512064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4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93" y="2707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1633149" y="1831976"/>
              <a:ext cx="157499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4930433" y="2228851"/>
              <a:ext cx="1100591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34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1948210" y="4081524"/>
              <a:ext cx="1309981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3880120" y="1871663"/>
              <a:ext cx="1501660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843947" y="2751862"/>
              <a:ext cx="1899253" cy="56015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69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78" y="26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2252842" y="3242846"/>
              <a:ext cx="1938159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5053287" y="3313601"/>
              <a:ext cx="1824284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8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Text Box 39"/>
            <p:cNvSpPr txBox="1">
              <a:spLocks noChangeArrowheads="1"/>
            </p:cNvSpPr>
            <p:nvPr/>
          </p:nvSpPr>
          <p:spPr bwMode="auto">
            <a:xfrm>
              <a:off x="4724399" y="5757863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6950923" y="4386262"/>
              <a:ext cx="1175053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37" y="1791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6094446" y="3920827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Text Box 40"/>
            <p:cNvSpPr txBox="1">
              <a:spLocks noChangeArrowheads="1"/>
            </p:cNvSpPr>
            <p:nvPr/>
          </p:nvSpPr>
          <p:spPr bwMode="auto">
            <a:xfrm>
              <a:off x="4305094" y="4385846"/>
              <a:ext cx="1663538" cy="3590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4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4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4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7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Prime Path Coverage</a:t>
            </a:r>
            <a:endParaRPr lang="en-US" i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167640" y="1143000"/>
            <a:ext cx="3623734" cy="3505200"/>
            <a:chOff x="1063901" y="1079500"/>
            <a:chExt cx="7241633" cy="512064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1066945" y="1079500"/>
              <a:ext cx="7238589" cy="512064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3231752" y="1527175"/>
              <a:ext cx="635655" cy="469900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69" y="2713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717779" y="1924050"/>
              <a:ext cx="606597" cy="423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3749357" y="1938338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3549579" y="1219200"/>
              <a:ext cx="0" cy="2952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1633149" y="1831976"/>
              <a:ext cx="1574995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== null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4930432" y="2228851"/>
              <a:ext cx="1100591" cy="53954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n=0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000" b="0" dirty="0" err="1" smtClean="0"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latin typeface="Verdana" charset="0"/>
                  <a:ea typeface="Verdana" charset="0"/>
                  <a:cs typeface="Verdana" charset="0"/>
                </a:rPr>
                <a:t>=0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2200174" y="2286001"/>
              <a:ext cx="635655" cy="469900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23" y="1769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4263329" y="2286001"/>
              <a:ext cx="635655" cy="469900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14" y="1785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4583225" y="2766159"/>
              <a:ext cx="0" cy="3657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1846327" y="4081523"/>
              <a:ext cx="1411864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return n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3880120" y="1871662"/>
              <a:ext cx="1501660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 != null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42"/>
            <p:cNvSpPr txBox="1">
              <a:spLocks noChangeArrowheads="1"/>
            </p:cNvSpPr>
            <p:nvPr/>
          </p:nvSpPr>
          <p:spPr bwMode="auto">
            <a:xfrm>
              <a:off x="1063901" y="2751863"/>
              <a:ext cx="2064205" cy="33721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throw </a:t>
              </a:r>
              <a:r>
                <a:rPr lang="is-I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…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NPE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4263329" y="3124200"/>
              <a:ext cx="635655" cy="469900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4" y="1790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3059225" y="3730752"/>
              <a:ext cx="635655" cy="469900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63" y="2705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3602253" y="3455572"/>
              <a:ext cx="666474" cy="3528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1846327" y="3280123"/>
              <a:ext cx="2347720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&gt;= </a:t>
              </a: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4892357" y="3380276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5406329" y="3727939"/>
              <a:ext cx="635655" cy="469900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34" y="1794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9" name="Text Box 40"/>
            <p:cNvSpPr txBox="1">
              <a:spLocks noChangeArrowheads="1"/>
            </p:cNvSpPr>
            <p:nvPr/>
          </p:nvSpPr>
          <p:spPr bwMode="auto">
            <a:xfrm>
              <a:off x="5053287" y="3305865"/>
              <a:ext cx="2099710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 &lt; </a:t>
              </a: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v.length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5406329" y="5449824"/>
              <a:ext cx="635655" cy="469900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34" y="1784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5726225" y="4206240"/>
              <a:ext cx="0" cy="1239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3" name="Text Box 39"/>
            <p:cNvSpPr txBox="1">
              <a:spLocks noChangeArrowheads="1"/>
            </p:cNvSpPr>
            <p:nvPr/>
          </p:nvSpPr>
          <p:spPr bwMode="auto">
            <a:xfrm>
              <a:off x="4724398" y="5757862"/>
              <a:ext cx="1175053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++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4805894" y="3193015"/>
              <a:ext cx="1236090" cy="2491759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6950922" y="4386262"/>
              <a:ext cx="1175053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n++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6024132" y="4023630"/>
              <a:ext cx="630206" cy="43814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6538104" y="4371293"/>
              <a:ext cx="635655" cy="469900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0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29" y="1768"/>
                <a:ext cx="293" cy="22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0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0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6094444" y="3920827"/>
              <a:ext cx="1663537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== c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9" name="Text Box 40"/>
            <p:cNvSpPr txBox="1">
              <a:spLocks noChangeArrowheads="1"/>
            </p:cNvSpPr>
            <p:nvPr/>
          </p:nvSpPr>
          <p:spPr bwMode="auto">
            <a:xfrm>
              <a:off x="4194047" y="4385847"/>
              <a:ext cx="1663538" cy="3596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v[</a:t>
              </a:r>
              <a:r>
                <a:rPr lang="en-US" sz="1000" b="0" dirty="0" err="1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000" b="0" dirty="0" smtClean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] != c</a:t>
              </a:r>
              <a:endParaRPr lang="en-US" sz="1000" b="0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5918179" y="4834621"/>
              <a:ext cx="959392" cy="660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0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25824" y="1166447"/>
            <a:ext cx="548640" cy="2286000"/>
            <a:chOff x="3810000" y="1166447"/>
            <a:chExt cx="548640" cy="2286000"/>
          </a:xfrm>
        </p:grpSpPr>
        <p:sp>
          <p:nvSpPr>
            <p:cNvPr id="54" name="Content Placeholder 22"/>
            <p:cNvSpPr txBox="1">
              <a:spLocks/>
            </p:cNvSpPr>
            <p:nvPr/>
          </p:nvSpPr>
          <p:spPr>
            <a:xfrm>
              <a:off x="3810000" y="1166447"/>
              <a:ext cx="548640" cy="2286000"/>
            </a:xfrm>
            <a:prstGeom prst="rect">
              <a:avLst/>
            </a:prstGeom>
            <a:ln>
              <a:solidFill>
                <a:srgbClr val="D5FDA9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[2]!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[8]!</a:t>
              </a:r>
              <a:endParaRPr lang="en-US" sz="1400" b="0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75942" y="1582615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75942" y="1828800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75942" y="2096086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875942" y="2323514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875942" y="2590800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875942" y="2819400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875942" y="3086686"/>
              <a:ext cx="417414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584192" y="1166445"/>
            <a:ext cx="731520" cy="2560320"/>
            <a:chOff x="4419600" y="1166445"/>
            <a:chExt cx="731520" cy="2560320"/>
          </a:xfrm>
        </p:grpSpPr>
        <p:sp>
          <p:nvSpPr>
            <p:cNvPr id="58" name="Content Placeholder 22"/>
            <p:cNvSpPr txBox="1">
              <a:spLocks/>
            </p:cNvSpPr>
            <p:nvPr/>
          </p:nvSpPr>
          <p:spPr>
            <a:xfrm>
              <a:off x="4419600" y="1166445"/>
              <a:ext cx="731520" cy="2560320"/>
            </a:xfrm>
            <a:prstGeom prst="rect">
              <a:avLst/>
            </a:prstGeom>
            <a:ln>
              <a:solidFill>
                <a:srgbClr val="D5FDA9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[1,2]!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[1,3]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[6,7]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[7,4]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95800" y="1828800"/>
              <a:ext cx="557349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495800" y="2066544"/>
              <a:ext cx="557349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495800" y="2590800"/>
              <a:ext cx="557349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95800" y="3090672"/>
              <a:ext cx="557349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95800" y="3352800"/>
              <a:ext cx="557349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449568" y="1166444"/>
            <a:ext cx="1133856" cy="3557956"/>
            <a:chOff x="6172200" y="1166444"/>
            <a:chExt cx="1133856" cy="3557956"/>
          </a:xfrm>
        </p:grpSpPr>
        <p:sp>
          <p:nvSpPr>
            <p:cNvPr id="97" name="Content Placeholder 22"/>
            <p:cNvSpPr txBox="1">
              <a:spLocks/>
            </p:cNvSpPr>
            <p:nvPr/>
          </p:nvSpPr>
          <p:spPr>
            <a:xfrm>
              <a:off x="6172200" y="1166444"/>
              <a:ext cx="1133856" cy="3557956"/>
            </a:xfrm>
            <a:prstGeom prst="rect">
              <a:avLst/>
            </a:prstGeom>
            <a:ln>
              <a:solidFill>
                <a:srgbClr val="D5FDA9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[1,3,4,5]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[1,2,4,8]!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[3,4,5,6]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[3,4,8,7]!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[4,5,6,7]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[4,5,7,4]*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[5,6,7,4]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[5,7,4,5]*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[5,7,4,8]!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[6,7,4,5]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[6,7,4,8]!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[7,4,5,6]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[7,4,5,7]*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6305266" y="1819656"/>
              <a:ext cx="907085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305266" y="2322576"/>
              <a:ext cx="907085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305266" y="2816352"/>
              <a:ext cx="907085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305266" y="3581400"/>
              <a:ext cx="907085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6305266" y="4078224"/>
              <a:ext cx="907085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25440" y="1166444"/>
            <a:ext cx="914400" cy="2816352"/>
            <a:chOff x="5212080" y="1166444"/>
            <a:chExt cx="914400" cy="2816352"/>
          </a:xfrm>
        </p:grpSpPr>
        <p:sp>
          <p:nvSpPr>
            <p:cNvPr id="87" name="Content Placeholder 22"/>
            <p:cNvSpPr txBox="1">
              <a:spLocks/>
            </p:cNvSpPr>
            <p:nvPr/>
          </p:nvSpPr>
          <p:spPr>
            <a:xfrm>
              <a:off x="5212080" y="1166444"/>
              <a:ext cx="914400" cy="2816352"/>
            </a:xfrm>
            <a:prstGeom prst="rect">
              <a:avLst/>
            </a:prstGeom>
            <a:ln>
              <a:solidFill>
                <a:srgbClr val="D5FDA9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[1,3,4]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[3,4,5]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[4,5,6]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[4,5,7]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[5,6,7]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[5,7,4]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[6,7,4]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[7,4,5]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[7,4,8]!</a:t>
              </a: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346218" y="1582380"/>
              <a:ext cx="68580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346218" y="2066544"/>
              <a:ext cx="68580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346218" y="2590800"/>
              <a:ext cx="68580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346218" y="3090672"/>
              <a:ext cx="68580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346218" y="3352800"/>
              <a:ext cx="68580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669280" y="2424443"/>
              <a:ext cx="177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693152" y="1166444"/>
            <a:ext cx="1298448" cy="2277733"/>
            <a:chOff x="7656576" y="1166444"/>
            <a:chExt cx="1298448" cy="2277733"/>
          </a:xfrm>
        </p:grpSpPr>
        <p:sp>
          <p:nvSpPr>
            <p:cNvPr id="122" name="Content Placeholder 22"/>
            <p:cNvSpPr txBox="1">
              <a:spLocks/>
            </p:cNvSpPr>
            <p:nvPr/>
          </p:nvSpPr>
          <p:spPr>
            <a:xfrm>
              <a:off x="7656576" y="1166444"/>
              <a:ext cx="1298448" cy="2277733"/>
            </a:xfrm>
            <a:prstGeom prst="rect">
              <a:avLst/>
            </a:prstGeom>
            <a:ln>
              <a:solidFill>
                <a:srgbClr val="D5FDA9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[1,3,4,5,6]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[1,3,4,5,7]!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[3,4,5,6,7]!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[4,5,6,7,4]*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[5,6,7,4,5]*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[5,6,7,4,8]!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[6,7,4,5,6]*</a:t>
              </a:r>
            </a:p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/>
                <a:t>[7,4,5,6,7]*</a:t>
              </a:r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7772399" y="1792224"/>
              <a:ext cx="109728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7772399" y="2057400"/>
              <a:ext cx="109728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772399" y="2304288"/>
              <a:ext cx="109728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772399" y="2819400"/>
              <a:ext cx="109728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7772399" y="3086686"/>
              <a:ext cx="1097280" cy="0"/>
            </a:xfrm>
            <a:prstGeom prst="line">
              <a:avLst/>
            </a:prstGeom>
            <a:ln>
              <a:solidFill>
                <a:srgbClr val="D5FD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Content Placeholder 22"/>
          <p:cNvSpPr txBox="1">
            <a:spLocks/>
          </p:cNvSpPr>
          <p:nvPr/>
        </p:nvSpPr>
        <p:spPr>
          <a:xfrm>
            <a:off x="7373895" y="4953000"/>
            <a:ext cx="1444752" cy="428595"/>
          </a:xfrm>
          <a:prstGeom prst="rect">
            <a:avLst/>
          </a:prstGeom>
          <a:ln>
            <a:solidFill>
              <a:srgbClr val="D5FDA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smtClean="0"/>
              <a:t>[1,3,4,5,6,7]!</a:t>
            </a:r>
            <a:endParaRPr lang="en-US" sz="1400" b="0" dirty="0" smtClean="0"/>
          </a:p>
        </p:txBody>
      </p:sp>
      <p:sp>
        <p:nvSpPr>
          <p:cNvPr id="147" name="Rectangle 146"/>
          <p:cNvSpPr/>
          <p:nvPr/>
        </p:nvSpPr>
        <p:spPr>
          <a:xfrm>
            <a:off x="1060880" y="5028071"/>
            <a:ext cx="29581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! – cannot be extended</a:t>
            </a:r>
          </a:p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* </a:t>
            </a:r>
            <a:r>
              <a:rPr lang="en-US" sz="1800" b="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–</a:t>
            </a: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is a cycle</a:t>
            </a:r>
            <a:endParaRPr lang="en-US" sz="18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Prime Path Coverage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39645"/>
              </p:ext>
            </p:extLst>
          </p:nvPr>
        </p:nvGraphicFramePr>
        <p:xfrm>
          <a:off x="1712383" y="1295400"/>
          <a:ext cx="1259417" cy="462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9417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Covered by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t4, 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t3,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t4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t3, t4, 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t4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t4, 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t3, 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t4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t3, 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6" name="Table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6489"/>
              </p:ext>
            </p:extLst>
          </p:nvPr>
        </p:nvGraphicFramePr>
        <p:xfrm>
          <a:off x="3183988" y="2067560"/>
          <a:ext cx="5731412" cy="2199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1174"/>
                <a:gridCol w="1529119"/>
                <a:gridCol w="1126720"/>
                <a:gridCol w="2414399"/>
              </a:tblGrid>
              <a:tr h="330200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Test case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values (</a:t>
                      </a:r>
                      <a:r>
                        <a:rPr lang="en-US" sz="1500" b="0" baseline="0" dirty="0" err="1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v,c</a:t>
                      </a:r>
                      <a:r>
                        <a:rPr lang="en-US" sz="15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Expected values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Test paths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(null,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‘a’)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NPE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[1,2]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({}, ‘a’)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({‘x’,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‘a’}, ‘a’)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[1,3,4,5,7,5,6,7,4,8]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({‘a’, ‘x’},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‘a’)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[1,3,4,5,6,7,4,5,7,4,8]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t5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({‘a’, ‘a’}, ‘a’)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[1,3,4,5,6,7,4,5,6,7,4,8]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733143" y="4583668"/>
            <a:ext cx="432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b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PPC </a:t>
            </a:r>
            <a:r>
              <a:rPr lang="en-US" sz="18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satisfied by {t1, t2, </a:t>
            </a:r>
            <a:r>
              <a:rPr lang="en-US" sz="1800" b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t3, t4, t5}</a:t>
            </a:r>
            <a:endParaRPr lang="en-US" sz="18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28338"/>
              </p:ext>
            </p:extLst>
          </p:nvPr>
        </p:nvGraphicFramePr>
        <p:xfrm>
          <a:off x="228600" y="1295400"/>
          <a:ext cx="1407583" cy="462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7583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Prime path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[1,2]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[1,3,4,5,6,7]</a:t>
                      </a: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[1,3,4,5,7]</a:t>
                      </a: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[4,5,7,4]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[4,5,6,7,4]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[5,7,4,5]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[5,7,4,8]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[5,6,7,4,5]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[5,6,7,4,8]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[6,7,4,5,6]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[7,4,5,7]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[7,4,5,6,7]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8" name="Rectangle 187"/>
          <p:cNvSpPr/>
          <p:nvPr/>
        </p:nvSpPr>
        <p:spPr>
          <a:xfrm>
            <a:off x="3124200" y="1307068"/>
            <a:ext cx="5148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List test paths (including test case values </a:t>
            </a:r>
          </a:p>
          <a:p>
            <a:pPr marL="68263" lvl="1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sz="1800" b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and expected value) that satisfy PPC</a:t>
            </a:r>
            <a:endParaRPr lang="en-US" sz="1800" b="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9352" y="1143000"/>
            <a:ext cx="5157216" cy="4389120"/>
            <a:chOff x="149352" y="1143000"/>
            <a:chExt cx="5157216" cy="438912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149352" y="1143000"/>
              <a:ext cx="5157216" cy="438912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14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1571091" y="1526721"/>
              <a:ext cx="465727" cy="402771"/>
              <a:chOff x="3838" y="2684"/>
              <a:chExt cx="350" cy="296"/>
            </a:xfrm>
          </p:grpSpPr>
          <p:sp>
            <p:nvSpPr>
              <p:cNvPr id="132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3" name="Text Box 12"/>
              <p:cNvSpPr txBox="1">
                <a:spLocks noChangeArrowheads="1"/>
              </p:cNvSpPr>
              <p:nvPr/>
            </p:nvSpPr>
            <p:spPr bwMode="auto">
              <a:xfrm>
                <a:off x="3893" y="2707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1194516" y="1866900"/>
              <a:ext cx="444437" cy="3633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1950326" y="1879147"/>
              <a:ext cx="461735" cy="3755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>
              <a:off x="1803954" y="1262743"/>
              <a:ext cx="0" cy="2530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75" name="Group 18"/>
            <p:cNvGrpSpPr>
              <a:grpSpLocks/>
            </p:cNvGrpSpPr>
            <p:nvPr/>
          </p:nvGrpSpPr>
          <p:grpSpPr bwMode="auto">
            <a:xfrm>
              <a:off x="815281" y="2177144"/>
              <a:ext cx="465727" cy="402771"/>
              <a:chOff x="4288" y="1746"/>
              <a:chExt cx="350" cy="296"/>
            </a:xfrm>
          </p:grpSpPr>
          <p:sp>
            <p:nvSpPr>
              <p:cNvPr id="130" name="Oval 19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31" name="Text Box 20"/>
              <p:cNvSpPr txBox="1">
                <a:spLocks noChangeArrowheads="1"/>
              </p:cNvSpPr>
              <p:nvPr/>
            </p:nvSpPr>
            <p:spPr bwMode="auto">
              <a:xfrm>
                <a:off x="4334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2</a:t>
                </a:r>
              </a:p>
            </p:txBody>
          </p:sp>
        </p:grpSp>
        <p:grpSp>
          <p:nvGrpSpPr>
            <p:cNvPr id="76" name="Group 75"/>
            <p:cNvGrpSpPr>
              <a:grpSpLocks/>
            </p:cNvGrpSpPr>
            <p:nvPr/>
          </p:nvGrpSpPr>
          <p:grpSpPr bwMode="auto">
            <a:xfrm>
              <a:off x="2326899" y="2177144"/>
              <a:ext cx="465727" cy="402771"/>
              <a:chOff x="4288" y="1746"/>
              <a:chExt cx="350" cy="296"/>
            </a:xfrm>
          </p:grpSpPr>
          <p:sp>
            <p:nvSpPr>
              <p:cNvPr id="128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9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7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3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2561279" y="2588708"/>
              <a:ext cx="0" cy="3135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2326899" y="2895600"/>
              <a:ext cx="465727" cy="402771"/>
              <a:chOff x="4288" y="1746"/>
              <a:chExt cx="350" cy="296"/>
            </a:xfrm>
          </p:grpSpPr>
          <p:sp>
            <p:nvSpPr>
              <p:cNvPr id="126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7" name="Text Box 23"/>
              <p:cNvSpPr txBox="1">
                <a:spLocks noChangeArrowheads="1"/>
              </p:cNvSpPr>
              <p:nvPr/>
            </p:nvSpPr>
            <p:spPr bwMode="auto">
              <a:xfrm>
                <a:off x="4338" y="1769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91" name="Group 7"/>
            <p:cNvGrpSpPr>
              <a:grpSpLocks/>
            </p:cNvGrpSpPr>
            <p:nvPr/>
          </p:nvGrpSpPr>
          <p:grpSpPr bwMode="auto">
            <a:xfrm>
              <a:off x="1444685" y="3415502"/>
              <a:ext cx="465727" cy="402771"/>
              <a:chOff x="4738" y="2684"/>
              <a:chExt cx="350" cy="296"/>
            </a:xfrm>
          </p:grpSpPr>
          <p:sp>
            <p:nvSpPr>
              <p:cNvPr id="124" name="Oval 8"/>
              <p:cNvSpPr>
                <a:spLocks noChangeArrowheads="1"/>
              </p:cNvSpPr>
              <p:nvPr/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25" name="Text Box 9"/>
              <p:cNvSpPr txBox="1">
                <a:spLocks noChangeArrowheads="1"/>
              </p:cNvSpPr>
              <p:nvPr/>
            </p:nvSpPr>
            <p:spPr bwMode="auto">
              <a:xfrm>
                <a:off x="4778" y="26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8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93" name="Line 24"/>
            <p:cNvSpPr>
              <a:spLocks noChangeShapeType="1"/>
            </p:cNvSpPr>
            <p:nvPr/>
          </p:nvSpPr>
          <p:spPr bwMode="auto">
            <a:xfrm flipH="1">
              <a:off x="1842547" y="3179633"/>
              <a:ext cx="488308" cy="3024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>
              <a:off x="2787771" y="3115094"/>
              <a:ext cx="461735" cy="3755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3164345" y="3413091"/>
              <a:ext cx="465727" cy="402771"/>
              <a:chOff x="4288" y="1746"/>
              <a:chExt cx="350" cy="296"/>
            </a:xfrm>
          </p:grpSpPr>
          <p:sp>
            <p:nvSpPr>
              <p:cNvPr id="115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6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9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5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3164345" y="4888992"/>
              <a:ext cx="465727" cy="402771"/>
              <a:chOff x="4288" y="1746"/>
              <a:chExt cx="350" cy="296"/>
            </a:xfrm>
          </p:grpSpPr>
          <p:sp>
            <p:nvSpPr>
              <p:cNvPr id="113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4" name="Text Box 23"/>
              <p:cNvSpPr txBox="1">
                <a:spLocks noChangeArrowheads="1"/>
              </p:cNvSpPr>
              <p:nvPr/>
            </p:nvSpPr>
            <p:spPr bwMode="auto">
              <a:xfrm>
                <a:off x="4341" y="1784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latin typeface="Verdana" charset="0"/>
                    <a:ea typeface="Verdana" charset="0"/>
                    <a:cs typeface="Verdana" charset="0"/>
                  </a:rPr>
                  <a:t>7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02" name="Line 33"/>
            <p:cNvSpPr>
              <a:spLocks noChangeShapeType="1"/>
            </p:cNvSpPr>
            <p:nvPr/>
          </p:nvSpPr>
          <p:spPr bwMode="auto">
            <a:xfrm flipH="1">
              <a:off x="3398724" y="3823063"/>
              <a:ext cx="0" cy="106240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04" name="Curved Connector 103"/>
            <p:cNvCxnSpPr>
              <a:endCxn id="128" idx="7"/>
            </p:cNvCxnSpPr>
            <p:nvPr/>
          </p:nvCxnSpPr>
          <p:spPr>
            <a:xfrm flipH="1" flipV="1">
              <a:off x="2724422" y="2954584"/>
              <a:ext cx="905650" cy="2135793"/>
            </a:xfrm>
            <a:prstGeom prst="curvedConnector4">
              <a:avLst>
                <a:gd name="adj1" fmla="val -165022"/>
                <a:gd name="adj2" fmla="val 1119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Line 15"/>
            <p:cNvSpPr>
              <a:spLocks noChangeShapeType="1"/>
            </p:cNvSpPr>
            <p:nvPr/>
          </p:nvSpPr>
          <p:spPr bwMode="auto">
            <a:xfrm>
              <a:off x="3616993" y="3666540"/>
              <a:ext cx="461735" cy="3755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107" name="Group 106"/>
            <p:cNvGrpSpPr>
              <a:grpSpLocks/>
            </p:cNvGrpSpPr>
            <p:nvPr/>
          </p:nvGrpSpPr>
          <p:grpSpPr bwMode="auto">
            <a:xfrm>
              <a:off x="3993566" y="3964537"/>
              <a:ext cx="465727" cy="402771"/>
              <a:chOff x="4288" y="1746"/>
              <a:chExt cx="350" cy="296"/>
            </a:xfrm>
          </p:grpSpPr>
          <p:sp>
            <p:nvSpPr>
              <p:cNvPr id="111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4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112" name="Text Box 23"/>
              <p:cNvSpPr txBox="1">
                <a:spLocks noChangeArrowheads="1"/>
              </p:cNvSpPr>
              <p:nvPr/>
            </p:nvSpPr>
            <p:spPr bwMode="auto">
              <a:xfrm>
                <a:off x="4337" y="1791"/>
                <a:ext cx="244" cy="22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6</a:t>
                </a:r>
                <a:endParaRPr lang="en-US" sz="14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  <p:sp>
          <p:nvSpPr>
            <p:cNvPr id="110" name="Line 13"/>
            <p:cNvSpPr>
              <a:spLocks noChangeShapeType="1"/>
            </p:cNvSpPr>
            <p:nvPr/>
          </p:nvSpPr>
          <p:spPr bwMode="auto">
            <a:xfrm flipV="1">
              <a:off x="3539364" y="4361675"/>
              <a:ext cx="702921" cy="5665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 sz="1400" b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Data Flow Coverage</a:t>
            </a:r>
            <a:endParaRPr lang="en-US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" y="1422219"/>
            <a:ext cx="5394960" cy="3912954"/>
            <a:chOff x="76200" y="1422219"/>
            <a:chExt cx="5394960" cy="3912954"/>
          </a:xfrm>
        </p:grpSpPr>
        <p:sp>
          <p:nvSpPr>
            <p:cNvPr id="73" name="Text Box 26"/>
            <p:cNvSpPr txBox="1">
              <a:spLocks noChangeArrowheads="1"/>
            </p:cNvSpPr>
            <p:nvPr/>
          </p:nvSpPr>
          <p:spPr bwMode="auto">
            <a:xfrm>
              <a:off x="76200" y="1787979"/>
              <a:ext cx="1449179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use(1,2)={v}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2765977" y="2215896"/>
              <a:ext cx="1643625" cy="27238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300" b="0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d</a:t>
              </a:r>
              <a:r>
                <a:rPr lang="en-US" sz="1300" b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ef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(3) = {n, 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3" name="Text Box 39"/>
            <p:cNvSpPr txBox="1">
              <a:spLocks noChangeArrowheads="1"/>
            </p:cNvSpPr>
            <p:nvPr/>
          </p:nvSpPr>
          <p:spPr bwMode="auto">
            <a:xfrm>
              <a:off x="267767" y="3716163"/>
              <a:ext cx="1322695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se(8)={n}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583610" y="3045023"/>
              <a:ext cx="1643233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use(4,8)={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i,v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5" name="Text Box 39"/>
            <p:cNvSpPr txBox="1">
              <a:spLocks noChangeArrowheads="1"/>
            </p:cNvSpPr>
            <p:nvPr/>
          </p:nvSpPr>
          <p:spPr bwMode="auto">
            <a:xfrm>
              <a:off x="4002024" y="4343400"/>
              <a:ext cx="1364625" cy="4524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use(6)={n}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300" b="0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def</a:t>
              </a:r>
              <a:r>
                <a:rPr lang="en-US" sz="13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(6)={n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08" name="Text Box 40"/>
            <p:cNvSpPr txBox="1">
              <a:spLocks noChangeArrowheads="1"/>
            </p:cNvSpPr>
            <p:nvPr/>
          </p:nvSpPr>
          <p:spPr bwMode="auto">
            <a:xfrm>
              <a:off x="3668510" y="3578423"/>
              <a:ext cx="1802650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</a:t>
              </a:r>
              <a:r>
                <a:rPr lang="en-US" sz="1300" b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se(5,6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)={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v,i,c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2" name="Text Box 26"/>
            <p:cNvSpPr txBox="1">
              <a:spLocks noChangeArrowheads="1"/>
            </p:cNvSpPr>
            <p:nvPr/>
          </p:nvSpPr>
          <p:spPr bwMode="auto">
            <a:xfrm>
              <a:off x="1979594" y="1422219"/>
              <a:ext cx="1537039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def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(1)={v, c}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4" name="Text Box 26"/>
            <p:cNvSpPr txBox="1">
              <a:spLocks noChangeArrowheads="1"/>
            </p:cNvSpPr>
            <p:nvPr/>
          </p:nvSpPr>
          <p:spPr bwMode="auto">
            <a:xfrm>
              <a:off x="2075957" y="1787979"/>
              <a:ext cx="1449179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use(1,3)={v}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5" name="Text Box 26"/>
            <p:cNvSpPr txBox="1">
              <a:spLocks noChangeArrowheads="1"/>
            </p:cNvSpPr>
            <p:nvPr/>
          </p:nvSpPr>
          <p:spPr bwMode="auto">
            <a:xfrm>
              <a:off x="2890711" y="3020568"/>
              <a:ext cx="1643233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use(4,5)={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i,v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>
              <a:off x="1755304" y="4112996"/>
              <a:ext cx="1802650" cy="2923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use(5,7)={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v,i,c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8" name="Text Box 39"/>
            <p:cNvSpPr txBox="1">
              <a:spLocks noChangeArrowheads="1"/>
            </p:cNvSpPr>
            <p:nvPr/>
          </p:nvSpPr>
          <p:spPr bwMode="auto">
            <a:xfrm>
              <a:off x="2103999" y="4882741"/>
              <a:ext cx="1364625" cy="4524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use(7)={</a:t>
              </a:r>
              <a:r>
                <a:rPr lang="en-US" sz="1300" b="0" dirty="0" err="1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</a:pPr>
              <a:r>
                <a:rPr lang="en-US" sz="1300" b="0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def</a:t>
              </a:r>
              <a:r>
                <a:rPr lang="en-US" sz="1300" b="0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(7)={</a:t>
              </a:r>
              <a:r>
                <a:rPr lang="en-US" sz="1300" b="0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</a:t>
              </a:r>
              <a:r>
                <a:rPr lang="en-US" sz="1300" b="0" dirty="0" smtClean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}</a:t>
              </a:r>
              <a:endParaRPr lang="en-US" sz="1300" b="0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61" name="Text Box 26"/>
          <p:cNvSpPr txBox="1">
            <a:spLocks noChangeArrowheads="1"/>
          </p:cNvSpPr>
          <p:nvPr/>
        </p:nvSpPr>
        <p:spPr bwMode="auto">
          <a:xfrm>
            <a:off x="1975104" y="1200912"/>
            <a:ext cx="4546137" cy="3077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0" dirty="0">
                <a:latin typeface="Verdana" charset="0"/>
                <a:ea typeface="Verdana" charset="0"/>
                <a:cs typeface="Verdana" charset="0"/>
              </a:rPr>
              <a:t>v</a:t>
            </a:r>
            <a:r>
              <a:rPr lang="en-US" sz="1400" b="0" dirty="0" smtClean="0">
                <a:latin typeface="Verdana" charset="0"/>
                <a:ea typeface="Verdana" charset="0"/>
                <a:cs typeface="Verdana" charset="0"/>
              </a:rPr>
              <a:t> and c are forwarded parameters </a:t>
            </a:r>
            <a:endParaRPr lang="en-US" sz="1400" b="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0" name="Content Placeholder 22"/>
          <p:cNvSpPr>
            <a:spLocks noGrp="1"/>
          </p:cNvSpPr>
          <p:nvPr>
            <p:ph idx="1"/>
          </p:nvPr>
        </p:nvSpPr>
        <p:spPr>
          <a:xfrm>
            <a:off x="5340096" y="990600"/>
            <a:ext cx="3741040" cy="5486400"/>
          </a:xfrm>
        </p:spPr>
        <p:txBody>
          <a:bodyPr>
            <a:normAutofit/>
          </a:bodyPr>
          <a:lstStyle/>
          <a:p>
            <a:pPr marL="15875" lvl="1" indent="0">
              <a:spcBef>
                <a:spcPts val="2000"/>
              </a:spcBef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Deriving test requirements</a:t>
            </a:r>
            <a:endParaRPr lang="en-US" sz="1800" dirty="0" smtClean="0"/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/>
              <a:t>List all du-pairs </a:t>
            </a: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/>
              <a:t>Based on du-pairs, derive du-paths</a:t>
            </a: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/>
              <a:t>Must be </a:t>
            </a:r>
            <a:r>
              <a:rPr lang="en-US" sz="1800" dirty="0" err="1" smtClean="0"/>
              <a:t>def</a:t>
            </a:r>
            <a:r>
              <a:rPr lang="en-US" sz="1800" dirty="0" smtClean="0"/>
              <a:t>-clear paths</a:t>
            </a:r>
            <a:endParaRPr lang="is-IS" sz="1800" dirty="0" smtClean="0"/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>
                <a:solidFill>
                  <a:srgbClr val="FFFF00"/>
                </a:solidFill>
              </a:rPr>
              <a:t>ADC</a:t>
            </a:r>
            <a:r>
              <a:rPr lang="en-US" sz="1800" dirty="0" smtClean="0"/>
              <a:t> </a:t>
            </a:r>
          </a:p>
          <a:p>
            <a:pPr marL="621983" lvl="3" indent="-227013">
              <a:spcBef>
                <a:spcPts val="5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/>
              <a:t>For </a:t>
            </a:r>
            <a:r>
              <a:rPr lang="en-US" sz="1800" dirty="0"/>
              <a:t>each </a:t>
            </a:r>
            <a:r>
              <a:rPr lang="en-US" sz="1800" dirty="0" err="1"/>
              <a:t>def</a:t>
            </a:r>
            <a:r>
              <a:rPr lang="en-US" sz="1800" dirty="0"/>
              <a:t>, at least one use must be </a:t>
            </a:r>
            <a:r>
              <a:rPr lang="en-US" sz="1800" dirty="0" smtClean="0"/>
              <a:t>reached</a:t>
            </a: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>
                <a:solidFill>
                  <a:srgbClr val="FFFF00"/>
                </a:solidFill>
              </a:rPr>
              <a:t>AUC</a:t>
            </a:r>
            <a:endParaRPr lang="en-US" sz="1800" dirty="0" smtClean="0"/>
          </a:p>
          <a:p>
            <a:pPr marL="621983" lvl="3" indent="-227013">
              <a:spcBef>
                <a:spcPts val="5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/>
              <a:t>For each </a:t>
            </a:r>
            <a:r>
              <a:rPr lang="en-US" sz="1800" dirty="0" err="1"/>
              <a:t>def</a:t>
            </a:r>
            <a:r>
              <a:rPr lang="en-US" sz="1800" dirty="0"/>
              <a:t>, </a:t>
            </a:r>
            <a:r>
              <a:rPr lang="en-US" sz="1800" dirty="0" smtClean="0"/>
              <a:t>all uses must </a:t>
            </a:r>
            <a:r>
              <a:rPr lang="en-US" sz="1800" dirty="0"/>
              <a:t>be </a:t>
            </a:r>
            <a:r>
              <a:rPr lang="en-US" sz="1800" dirty="0" smtClean="0"/>
              <a:t>reached</a:t>
            </a: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r>
              <a:rPr lang="en-US" sz="1800" dirty="0" smtClean="0">
                <a:solidFill>
                  <a:srgbClr val="FFFF00"/>
                </a:solidFill>
              </a:rPr>
              <a:t>ADUPC</a:t>
            </a:r>
          </a:p>
          <a:p>
            <a:pPr marL="620713" lvl="3" indent="-227013">
              <a:spcBef>
                <a:spcPts val="500"/>
              </a:spcBef>
              <a:spcAft>
                <a:spcPts val="0"/>
              </a:spcAft>
              <a:tabLst>
                <a:tab pos="677863" algn="l"/>
                <a:tab pos="1477963" algn="l"/>
              </a:tabLst>
            </a:pPr>
            <a:r>
              <a:rPr lang="en-US" sz="1800" dirty="0"/>
              <a:t>For each </a:t>
            </a:r>
            <a:r>
              <a:rPr lang="en-US" sz="1800" dirty="0" err="1" smtClean="0"/>
              <a:t>def</a:t>
            </a:r>
            <a:r>
              <a:rPr lang="en-US" sz="1800" dirty="0" smtClean="0"/>
              <a:t>-use pair, all paths between </a:t>
            </a:r>
            <a:r>
              <a:rPr lang="en-US" sz="1800" dirty="0" err="1" smtClean="0"/>
              <a:t>defs</a:t>
            </a:r>
            <a:r>
              <a:rPr lang="en-US" sz="1800" dirty="0" smtClean="0"/>
              <a:t> and uses </a:t>
            </a:r>
            <a:r>
              <a:rPr lang="en-US" sz="1800" dirty="0"/>
              <a:t>must be </a:t>
            </a:r>
            <a:r>
              <a:rPr lang="en-US" sz="1800" dirty="0" smtClean="0"/>
              <a:t>covered</a:t>
            </a:r>
            <a:endParaRPr lang="en-US" sz="1800" dirty="0"/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endParaRPr lang="en-US" sz="1800" dirty="0"/>
          </a:p>
          <a:p>
            <a:pPr marL="347663" lvl="2" indent="-227013">
              <a:spcBef>
                <a:spcPts val="1000"/>
              </a:spcBef>
              <a:spcAft>
                <a:spcPts val="0"/>
              </a:spcAft>
              <a:tabLst>
                <a:tab pos="677863" algn="l"/>
              </a:tabLst>
            </a:pPr>
            <a:endParaRPr lang="en-US" sz="18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 smtClean="0">
              <a:solidFill>
                <a:srgbClr val="FFFF00"/>
              </a:solidFill>
            </a:endParaRP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DU-Pairs </a:t>
            </a:r>
            <a:r>
              <a:rPr lang="en-US" dirty="0" smtClean="0">
                <a:sym typeface="Wingdings"/>
              </a:rPr>
              <a:t> DU-Paths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10992" y="990600"/>
            <a:ext cx="3227481" cy="5581357"/>
            <a:chOff x="811119" y="990600"/>
            <a:chExt cx="3227481" cy="55813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119" y="990600"/>
              <a:ext cx="3227481" cy="5581357"/>
            </a:xfrm>
            <a:prstGeom prst="rect">
              <a:avLst/>
            </a:prstGeom>
          </p:spPr>
        </p:pic>
        <p:sp>
          <p:nvSpPr>
            <p:cNvPr id="6" name="Content Placeholder 22"/>
            <p:cNvSpPr txBox="1">
              <a:spLocks/>
            </p:cNvSpPr>
            <p:nvPr/>
          </p:nvSpPr>
          <p:spPr>
            <a:xfrm>
              <a:off x="2514600" y="229280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v</a:t>
              </a:r>
            </a:p>
          </p:txBody>
        </p:sp>
        <p:sp>
          <p:nvSpPr>
            <p:cNvPr id="7" name="Content Placeholder 22"/>
            <p:cNvSpPr txBox="1">
              <a:spLocks/>
            </p:cNvSpPr>
            <p:nvPr/>
          </p:nvSpPr>
          <p:spPr>
            <a:xfrm>
              <a:off x="2514600" y="269091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c</a:t>
              </a:r>
            </a:p>
          </p:txBody>
        </p:sp>
        <p:sp>
          <p:nvSpPr>
            <p:cNvPr id="8" name="Content Placeholder 22"/>
            <p:cNvSpPr txBox="1">
              <a:spLocks/>
            </p:cNvSpPr>
            <p:nvPr/>
          </p:nvSpPr>
          <p:spPr>
            <a:xfrm>
              <a:off x="2514600" y="339383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smtClean="0">
                  <a:solidFill>
                    <a:schemeClr val="tx1"/>
                  </a:solidFill>
                </a:rPr>
                <a:t>Variable n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Content Placeholder 22"/>
            <p:cNvSpPr txBox="1">
              <a:spLocks/>
            </p:cNvSpPr>
            <p:nvPr/>
          </p:nvSpPr>
          <p:spPr>
            <a:xfrm>
              <a:off x="2514600" y="505780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</a:t>
              </a:r>
              <a:r>
                <a:rPr lang="en-US" sz="1400" b="0" dirty="0" err="1" smtClean="0">
                  <a:solidFill>
                    <a:schemeClr val="tx1"/>
                  </a:solidFill>
                </a:rPr>
                <a:t>i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14544" y="987552"/>
            <a:ext cx="3267456" cy="5577840"/>
            <a:chOff x="4962144" y="987552"/>
            <a:chExt cx="3267456" cy="55778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144" y="987552"/>
              <a:ext cx="3267456" cy="5577840"/>
            </a:xfrm>
            <a:prstGeom prst="rect">
              <a:avLst/>
            </a:prstGeom>
          </p:spPr>
        </p:pic>
        <p:sp>
          <p:nvSpPr>
            <p:cNvPr id="15" name="Content Placeholder 22"/>
            <p:cNvSpPr txBox="1">
              <a:spLocks/>
            </p:cNvSpPr>
            <p:nvPr/>
          </p:nvSpPr>
          <p:spPr>
            <a:xfrm>
              <a:off x="6727405" y="229280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v</a:t>
              </a:r>
            </a:p>
          </p:txBody>
        </p:sp>
        <p:sp>
          <p:nvSpPr>
            <p:cNvPr id="16" name="Content Placeholder 22"/>
            <p:cNvSpPr txBox="1">
              <a:spLocks/>
            </p:cNvSpPr>
            <p:nvPr/>
          </p:nvSpPr>
          <p:spPr>
            <a:xfrm>
              <a:off x="6727405" y="269091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c</a:t>
              </a:r>
            </a:p>
          </p:txBody>
        </p:sp>
        <p:sp>
          <p:nvSpPr>
            <p:cNvPr id="17" name="Content Placeholder 22"/>
            <p:cNvSpPr txBox="1">
              <a:spLocks/>
            </p:cNvSpPr>
            <p:nvPr/>
          </p:nvSpPr>
          <p:spPr>
            <a:xfrm>
              <a:off x="6727405" y="339383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smtClean="0">
                  <a:solidFill>
                    <a:schemeClr val="tx1"/>
                  </a:solidFill>
                </a:rPr>
                <a:t>Variable n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Content Placeholder 22"/>
            <p:cNvSpPr txBox="1">
              <a:spLocks/>
            </p:cNvSpPr>
            <p:nvPr/>
          </p:nvSpPr>
          <p:spPr>
            <a:xfrm>
              <a:off x="6727405" y="505780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</a:t>
              </a:r>
              <a:r>
                <a:rPr lang="en-US" sz="1400" b="0" dirty="0" err="1" smtClean="0">
                  <a:solidFill>
                    <a:schemeClr val="tx1"/>
                  </a:solidFill>
                </a:rPr>
                <a:t>i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5800" y="3884401"/>
            <a:ext cx="4114800" cy="839896"/>
            <a:chOff x="762127" y="3884401"/>
            <a:chExt cx="4114800" cy="839896"/>
          </a:xfrm>
        </p:grpSpPr>
        <p:grpSp>
          <p:nvGrpSpPr>
            <p:cNvPr id="21" name="Group 103"/>
            <p:cNvGrpSpPr>
              <a:grpSpLocks/>
            </p:cNvGrpSpPr>
            <p:nvPr/>
          </p:nvGrpSpPr>
          <p:grpSpPr bwMode="auto">
            <a:xfrm>
              <a:off x="762127" y="3884401"/>
              <a:ext cx="4114800" cy="839896"/>
              <a:chOff x="1532" y="1784"/>
              <a:chExt cx="2592" cy="500"/>
            </a:xfrm>
            <a:solidFill>
              <a:srgbClr val="FFFF00"/>
            </a:solidFill>
          </p:grpSpPr>
          <p:sp>
            <p:nvSpPr>
              <p:cNvPr id="22" name="AutoShape 96"/>
              <p:cNvSpPr>
                <a:spLocks/>
              </p:cNvSpPr>
              <p:nvPr/>
            </p:nvSpPr>
            <p:spPr bwMode="auto">
              <a:xfrm>
                <a:off x="3012" y="1784"/>
                <a:ext cx="1112" cy="500"/>
              </a:xfrm>
              <a:prstGeom prst="borderCallout2">
                <a:avLst>
                  <a:gd name="adj1" fmla="val 8587"/>
                  <a:gd name="adj2" fmla="val -790"/>
                  <a:gd name="adj3" fmla="val 7908"/>
                  <a:gd name="adj4" fmla="val -44975"/>
                  <a:gd name="adj5" fmla="val 19684"/>
                  <a:gd name="adj6" fmla="val -94783"/>
                </a:avLst>
              </a:prstGeom>
              <a:grpFill/>
              <a:ln w="5715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algn="ctr"/>
                <a:r>
                  <a:rPr lang="en-US" sz="1600" b="0" dirty="0" err="1">
                    <a:latin typeface="Verdana" charset="0"/>
                    <a:ea typeface="Verdana" charset="0"/>
                    <a:cs typeface="Verdana" charset="0"/>
                  </a:rPr>
                  <a:t>defs</a:t>
                </a: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sz="1600" b="0" u="sng" dirty="0" smtClean="0">
                    <a:latin typeface="Verdana" charset="0"/>
                    <a:ea typeface="Verdana" charset="0"/>
                    <a:cs typeface="Verdana" charset="0"/>
                  </a:rPr>
                  <a:t>after</a:t>
                </a:r>
                <a:r>
                  <a:rPr lang="en-US" sz="1600" b="0" dirty="0" smtClean="0">
                    <a:latin typeface="Verdana" charset="0"/>
                    <a:ea typeface="Verdana" charset="0"/>
                    <a:cs typeface="Verdana" charset="0"/>
                  </a:rPr>
                  <a:t> uses</a:t>
                </a: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, </a:t>
                </a:r>
                <a:r>
                  <a:rPr lang="en-US" sz="1600" b="0" dirty="0" smtClean="0">
                    <a:latin typeface="Verdana" charset="0"/>
                    <a:ea typeface="Verdana" charset="0"/>
                    <a:cs typeface="Verdana" charset="0"/>
                  </a:rPr>
                  <a:t>these are valid </a:t>
                </a: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DU pairs</a:t>
                </a:r>
              </a:p>
            </p:txBody>
          </p:sp>
          <p:sp>
            <p:nvSpPr>
              <p:cNvPr id="23" name="Oval 97"/>
              <p:cNvSpPr>
                <a:spLocks noChangeArrowheads="1"/>
              </p:cNvSpPr>
              <p:nvPr/>
            </p:nvSpPr>
            <p:spPr bwMode="auto">
              <a:xfrm>
                <a:off x="1537" y="2065"/>
                <a:ext cx="423" cy="1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  <p:sp>
            <p:nvSpPr>
              <p:cNvPr id="24" name="Oval 98"/>
              <p:cNvSpPr>
                <a:spLocks noChangeArrowheads="1"/>
              </p:cNvSpPr>
              <p:nvPr/>
            </p:nvSpPr>
            <p:spPr bwMode="auto">
              <a:xfrm>
                <a:off x="1532" y="1785"/>
                <a:ext cx="423" cy="17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Gill Sans MT" pitchFamily="34" charset="0"/>
                </a:endParaRPr>
              </a:p>
            </p:txBody>
          </p:sp>
        </p:grpSp>
        <p:cxnSp>
          <p:nvCxnSpPr>
            <p:cNvPr id="4" name="Straight Connector 3"/>
            <p:cNvCxnSpPr/>
            <p:nvPr/>
          </p:nvCxnSpPr>
          <p:spPr>
            <a:xfrm flipH="1">
              <a:off x="1441578" y="3972248"/>
              <a:ext cx="1670049" cy="526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5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ADC: DU-Paths </a:t>
            </a:r>
            <a:r>
              <a:rPr lang="en-US" dirty="0" smtClean="0">
                <a:sym typeface="Wingdings"/>
              </a:rPr>
              <a:t> Test Paths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8016" y="1063752"/>
            <a:ext cx="2767584" cy="4879848"/>
            <a:chOff x="4962144" y="987552"/>
            <a:chExt cx="3267456" cy="55778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144" y="987552"/>
              <a:ext cx="3267456" cy="5577840"/>
            </a:xfrm>
            <a:prstGeom prst="rect">
              <a:avLst/>
            </a:prstGeom>
          </p:spPr>
        </p:pic>
        <p:sp>
          <p:nvSpPr>
            <p:cNvPr id="15" name="Content Placeholder 22"/>
            <p:cNvSpPr txBox="1">
              <a:spLocks/>
            </p:cNvSpPr>
            <p:nvPr/>
          </p:nvSpPr>
          <p:spPr>
            <a:xfrm>
              <a:off x="6727405" y="229280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v</a:t>
              </a:r>
            </a:p>
          </p:txBody>
        </p:sp>
        <p:sp>
          <p:nvSpPr>
            <p:cNvPr id="16" name="Content Placeholder 22"/>
            <p:cNvSpPr txBox="1">
              <a:spLocks/>
            </p:cNvSpPr>
            <p:nvPr/>
          </p:nvSpPr>
          <p:spPr>
            <a:xfrm>
              <a:off x="6727405" y="269091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c</a:t>
              </a:r>
            </a:p>
          </p:txBody>
        </p:sp>
        <p:sp>
          <p:nvSpPr>
            <p:cNvPr id="17" name="Content Placeholder 22"/>
            <p:cNvSpPr txBox="1">
              <a:spLocks/>
            </p:cNvSpPr>
            <p:nvPr/>
          </p:nvSpPr>
          <p:spPr>
            <a:xfrm>
              <a:off x="6727405" y="339383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smtClean="0">
                  <a:solidFill>
                    <a:schemeClr val="tx1"/>
                  </a:solidFill>
                </a:rPr>
                <a:t>Variable n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Content Placeholder 22"/>
            <p:cNvSpPr txBox="1">
              <a:spLocks/>
            </p:cNvSpPr>
            <p:nvPr/>
          </p:nvSpPr>
          <p:spPr>
            <a:xfrm>
              <a:off x="6727405" y="505780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</a:t>
              </a:r>
              <a:r>
                <a:rPr lang="en-US" sz="1400" b="0" dirty="0" err="1" smtClean="0">
                  <a:solidFill>
                    <a:schemeClr val="tx1"/>
                  </a:solidFill>
                </a:rPr>
                <a:t>i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828800"/>
            <a:ext cx="6019800" cy="1845266"/>
          </a:xfrm>
          <a:prstGeom prst="rect">
            <a:avLst/>
          </a:prstGeom>
        </p:spPr>
      </p:pic>
      <p:sp>
        <p:nvSpPr>
          <p:cNvPr id="22" name="Content Placeholder 22"/>
          <p:cNvSpPr txBox="1">
            <a:spLocks/>
          </p:cNvSpPr>
          <p:nvPr/>
        </p:nvSpPr>
        <p:spPr>
          <a:xfrm>
            <a:off x="4038600" y="1408176"/>
            <a:ext cx="474078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b="0" dirty="0" smtClean="0"/>
              <a:t>Test paths that satisfy ADC</a:t>
            </a:r>
          </a:p>
        </p:txBody>
      </p:sp>
    </p:spTree>
    <p:extLst>
      <p:ext uri="{BB962C8B-B14F-4D97-AF65-F5344CB8AC3E}">
        <p14:creationId xmlns:p14="http://schemas.microsoft.com/office/powerpoint/2010/main" val="139036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</a:t>
            </a:r>
            <a:r>
              <a:rPr lang="en-US" dirty="0"/>
              <a:t>: DU-Paths </a:t>
            </a:r>
            <a:r>
              <a:rPr lang="en-US" dirty="0">
                <a:sym typeface="Wingdings"/>
              </a:rPr>
              <a:t> Test Paths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524000" y="2116485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v</a:t>
            </a:r>
          </a:p>
        </p:txBody>
      </p:sp>
      <p:sp>
        <p:nvSpPr>
          <p:cNvPr id="7" name="Content Placeholder 22"/>
          <p:cNvSpPr txBox="1">
            <a:spLocks/>
          </p:cNvSpPr>
          <p:nvPr/>
        </p:nvSpPr>
        <p:spPr>
          <a:xfrm>
            <a:off x="1524000" y="2514600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c</a:t>
            </a:r>
          </a:p>
        </p:txBody>
      </p:sp>
      <p:sp>
        <p:nvSpPr>
          <p:cNvPr id="8" name="Content Placeholder 22"/>
          <p:cNvSpPr txBox="1">
            <a:spLocks/>
          </p:cNvSpPr>
          <p:nvPr/>
        </p:nvSpPr>
        <p:spPr>
          <a:xfrm>
            <a:off x="1524000" y="3217515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smtClean="0">
                <a:solidFill>
                  <a:schemeClr val="tx1"/>
                </a:solidFill>
              </a:rPr>
              <a:t>Variable n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9" name="Content Placeholder 22"/>
          <p:cNvSpPr txBox="1">
            <a:spLocks/>
          </p:cNvSpPr>
          <p:nvPr/>
        </p:nvSpPr>
        <p:spPr>
          <a:xfrm>
            <a:off x="1524000" y="4881490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</a:t>
            </a:r>
            <a:r>
              <a:rPr lang="en-US" sz="1400" b="0" dirty="0" err="1" smtClean="0">
                <a:solidFill>
                  <a:schemeClr val="tx1"/>
                </a:solidFill>
              </a:rPr>
              <a:t>i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12" name="Content Placeholder 22"/>
          <p:cNvSpPr txBox="1">
            <a:spLocks/>
          </p:cNvSpPr>
          <p:nvPr/>
        </p:nvSpPr>
        <p:spPr>
          <a:xfrm>
            <a:off x="4174615" y="1219200"/>
            <a:ext cx="474078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b="0" dirty="0" smtClean="0"/>
              <a:t>Test paths that satisfy AUC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638300"/>
            <a:ext cx="5715000" cy="37236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8016" y="1063752"/>
            <a:ext cx="2996184" cy="5032248"/>
            <a:chOff x="4962144" y="987552"/>
            <a:chExt cx="3267456" cy="557784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144" y="987552"/>
              <a:ext cx="3267456" cy="5577840"/>
            </a:xfrm>
            <a:prstGeom prst="rect">
              <a:avLst/>
            </a:prstGeom>
          </p:spPr>
        </p:pic>
        <p:sp>
          <p:nvSpPr>
            <p:cNvPr id="15" name="Content Placeholder 22"/>
            <p:cNvSpPr txBox="1">
              <a:spLocks/>
            </p:cNvSpPr>
            <p:nvPr/>
          </p:nvSpPr>
          <p:spPr>
            <a:xfrm>
              <a:off x="6727405" y="229280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v</a:t>
              </a:r>
            </a:p>
          </p:txBody>
        </p:sp>
        <p:sp>
          <p:nvSpPr>
            <p:cNvPr id="16" name="Content Placeholder 22"/>
            <p:cNvSpPr txBox="1">
              <a:spLocks/>
            </p:cNvSpPr>
            <p:nvPr/>
          </p:nvSpPr>
          <p:spPr>
            <a:xfrm>
              <a:off x="6727405" y="269091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c</a:t>
              </a:r>
            </a:p>
          </p:txBody>
        </p:sp>
        <p:sp>
          <p:nvSpPr>
            <p:cNvPr id="17" name="Content Placeholder 22"/>
            <p:cNvSpPr txBox="1">
              <a:spLocks/>
            </p:cNvSpPr>
            <p:nvPr/>
          </p:nvSpPr>
          <p:spPr>
            <a:xfrm>
              <a:off x="6727405" y="339383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smtClean="0">
                  <a:solidFill>
                    <a:schemeClr val="tx1"/>
                  </a:solidFill>
                </a:rPr>
                <a:t>Variable n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Content Placeholder 22"/>
            <p:cNvSpPr txBox="1">
              <a:spLocks/>
            </p:cNvSpPr>
            <p:nvPr/>
          </p:nvSpPr>
          <p:spPr>
            <a:xfrm>
              <a:off x="6727405" y="505780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</a:t>
              </a:r>
              <a:r>
                <a:rPr lang="en-US" sz="1400" b="0" dirty="0" err="1" smtClean="0">
                  <a:solidFill>
                    <a:schemeClr val="tx1"/>
                  </a:solidFill>
                </a:rPr>
                <a:t>i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ADUPC</a:t>
            </a:r>
            <a:r>
              <a:rPr lang="en-US" dirty="0"/>
              <a:t>: DU-Paths </a:t>
            </a:r>
            <a:r>
              <a:rPr lang="en-US" dirty="0">
                <a:sym typeface="Wingdings"/>
              </a:rPr>
              <a:t> Test Paths</a:t>
            </a:r>
            <a:endParaRPr lang="en-US" dirty="0"/>
          </a:p>
        </p:txBody>
      </p:sp>
      <p:sp>
        <p:nvSpPr>
          <p:cNvPr id="6" name="Content Placeholder 22"/>
          <p:cNvSpPr txBox="1">
            <a:spLocks/>
          </p:cNvSpPr>
          <p:nvPr/>
        </p:nvSpPr>
        <p:spPr>
          <a:xfrm>
            <a:off x="1524000" y="2116485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v</a:t>
            </a:r>
          </a:p>
        </p:txBody>
      </p:sp>
      <p:sp>
        <p:nvSpPr>
          <p:cNvPr id="7" name="Content Placeholder 22"/>
          <p:cNvSpPr txBox="1">
            <a:spLocks/>
          </p:cNvSpPr>
          <p:nvPr/>
        </p:nvSpPr>
        <p:spPr>
          <a:xfrm>
            <a:off x="1524000" y="2514600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c</a:t>
            </a:r>
          </a:p>
        </p:txBody>
      </p:sp>
      <p:sp>
        <p:nvSpPr>
          <p:cNvPr id="8" name="Content Placeholder 22"/>
          <p:cNvSpPr txBox="1">
            <a:spLocks/>
          </p:cNvSpPr>
          <p:nvPr/>
        </p:nvSpPr>
        <p:spPr>
          <a:xfrm>
            <a:off x="1524000" y="3217515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smtClean="0">
                <a:solidFill>
                  <a:schemeClr val="tx1"/>
                </a:solidFill>
              </a:rPr>
              <a:t>Variable n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9" name="Content Placeholder 22"/>
          <p:cNvSpPr txBox="1">
            <a:spLocks/>
          </p:cNvSpPr>
          <p:nvPr/>
        </p:nvSpPr>
        <p:spPr>
          <a:xfrm>
            <a:off x="1524000" y="4881490"/>
            <a:ext cx="1444752" cy="42859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400" b="0" dirty="0" smtClean="0">
                <a:solidFill>
                  <a:schemeClr val="tx1"/>
                </a:solidFill>
              </a:rPr>
              <a:t>Variable </a:t>
            </a:r>
            <a:r>
              <a:rPr lang="en-US" sz="1400" b="0" dirty="0" err="1" smtClean="0">
                <a:solidFill>
                  <a:schemeClr val="tx1"/>
                </a:solidFill>
              </a:rPr>
              <a:t>i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12" name="Content Placeholder 22"/>
          <p:cNvSpPr txBox="1">
            <a:spLocks/>
          </p:cNvSpPr>
          <p:nvPr/>
        </p:nvSpPr>
        <p:spPr>
          <a:xfrm>
            <a:off x="4174615" y="1219200"/>
            <a:ext cx="4740785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 fontAlgn="auto">
              <a:spcBef>
                <a:spcPts val="2000"/>
              </a:spcBef>
              <a:buFont typeface="Wingdings 2" pitchFamily="18" charset="2"/>
              <a:buNone/>
            </a:pPr>
            <a:r>
              <a:rPr lang="en-US" sz="1800" b="0" dirty="0" smtClean="0"/>
              <a:t>Test paths that </a:t>
            </a:r>
            <a:r>
              <a:rPr lang="en-US" sz="1800" b="0" smtClean="0"/>
              <a:t>satisfy ADUPC</a:t>
            </a:r>
            <a:endParaRPr lang="en-US" sz="1800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59" y="1690948"/>
            <a:ext cx="5967441" cy="391032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8016" y="1063752"/>
            <a:ext cx="2840736" cy="4956048"/>
            <a:chOff x="4962144" y="987552"/>
            <a:chExt cx="3267456" cy="55778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2144" y="987552"/>
              <a:ext cx="3267456" cy="5577840"/>
            </a:xfrm>
            <a:prstGeom prst="rect">
              <a:avLst/>
            </a:prstGeom>
          </p:spPr>
        </p:pic>
        <p:sp>
          <p:nvSpPr>
            <p:cNvPr id="14" name="Content Placeholder 22"/>
            <p:cNvSpPr txBox="1">
              <a:spLocks/>
            </p:cNvSpPr>
            <p:nvPr/>
          </p:nvSpPr>
          <p:spPr>
            <a:xfrm>
              <a:off x="6727405" y="229280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v</a:t>
              </a:r>
            </a:p>
          </p:txBody>
        </p:sp>
        <p:sp>
          <p:nvSpPr>
            <p:cNvPr id="15" name="Content Placeholder 22"/>
            <p:cNvSpPr txBox="1">
              <a:spLocks/>
            </p:cNvSpPr>
            <p:nvPr/>
          </p:nvSpPr>
          <p:spPr>
            <a:xfrm>
              <a:off x="6727405" y="269091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c</a:t>
              </a:r>
            </a:p>
          </p:txBody>
        </p:sp>
        <p:sp>
          <p:nvSpPr>
            <p:cNvPr id="16" name="Content Placeholder 22"/>
            <p:cNvSpPr txBox="1">
              <a:spLocks/>
            </p:cNvSpPr>
            <p:nvPr/>
          </p:nvSpPr>
          <p:spPr>
            <a:xfrm>
              <a:off x="6727405" y="3393830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smtClean="0">
                  <a:solidFill>
                    <a:schemeClr val="tx1"/>
                  </a:solidFill>
                </a:rPr>
                <a:t>Variable n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22"/>
            <p:cNvSpPr txBox="1">
              <a:spLocks/>
            </p:cNvSpPr>
            <p:nvPr/>
          </p:nvSpPr>
          <p:spPr>
            <a:xfrm>
              <a:off x="6727405" y="5057805"/>
              <a:ext cx="1444752" cy="4285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182880" indent="-182880" algn="l" defTabSz="914400" rtl="0" eaLnBrk="1" latinLnBrk="0" hangingPunct="1">
                <a:lnSpc>
                  <a:spcPct val="100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bg1"/>
                </a:buClr>
                <a:buSzPct val="80000"/>
                <a:buFont typeface="Arial" pitchFamily="34" charset="0"/>
                <a:buChar char="•"/>
                <a:defRPr sz="2800" kern="1200" spc="10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5720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4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2pPr>
              <a:lvl3pPr marL="73152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3pPr>
              <a:lvl4pPr marL="100584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4pPr>
              <a:lvl5pPr marL="1280160" indent="-18288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Wingdings 2" pitchFamily="18" charset="2"/>
                <a:buChar char=""/>
                <a:defRPr sz="2000" kern="120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lvl="2" indent="0" fontAlgn="auto">
                <a:spcAft>
                  <a:spcPts val="0"/>
                </a:spcAft>
                <a:buFont typeface="Wingdings 2" pitchFamily="18" charset="2"/>
                <a:buNone/>
                <a:tabLst>
                  <a:tab pos="911225" algn="l"/>
                </a:tabLst>
              </a:pPr>
              <a:r>
                <a:rPr lang="en-US" sz="1400" b="0" dirty="0" smtClean="0">
                  <a:solidFill>
                    <a:schemeClr val="tx1"/>
                  </a:solidFill>
                </a:rPr>
                <a:t>Variable </a:t>
              </a:r>
              <a:r>
                <a:rPr lang="en-US" sz="1400" b="0" dirty="0" err="1" smtClean="0">
                  <a:solidFill>
                    <a:schemeClr val="tx1"/>
                  </a:solidFill>
                </a:rPr>
                <a:t>i</a:t>
              </a:r>
              <a:endParaRPr lang="en-US" sz="1400" b="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5113338"/>
          </a:xfrm>
        </p:spPr>
        <p:txBody>
          <a:bodyPr>
            <a:normAutofit/>
          </a:bodyPr>
          <a:lstStyle/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A common application of graph coverage criteria is to program source – control flow graph (CFG)</a:t>
            </a:r>
          </a:p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Applying graph coverage criteria to control flow graphs is relatively straightforward</a:t>
            </a:r>
          </a:p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A few decisions must be made to translate control structures into the graph</a:t>
            </a:r>
          </a:p>
          <a:p>
            <a:pPr marL="285750" lvl="1" indent="-269875">
              <a:spcBef>
                <a:spcPts val="2000"/>
              </a:spcBef>
            </a:pPr>
            <a:r>
              <a:rPr lang="en-US" sz="2200" dirty="0" smtClean="0"/>
              <a:t>We use basic blocks when assigning program statements to nodes while some tools assign each statement to a unique node. </a:t>
            </a:r>
          </a:p>
          <a:p>
            <a:pPr marL="750888" lvl="2" indent="-317500">
              <a:spcBef>
                <a:spcPts val="1000"/>
              </a:spcBef>
            </a:pPr>
            <a:r>
              <a:rPr lang="en-US" dirty="0" smtClean="0"/>
              <a:t>Coverage is the same, although the bookkeeping will differ</a:t>
            </a:r>
          </a:p>
          <a:p>
            <a:pPr marL="285750" lvl="1" indent="-269875">
              <a:spcBef>
                <a:spcPts val="20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371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The most widely used graph coverage criteria are defined on source code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To apply one of the graph criteria, the fist step is to define the graph 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  <a:tabLst>
                <a:tab pos="955675" algn="l"/>
              </a:tabLst>
            </a:pPr>
            <a:r>
              <a:rPr lang="en-US" sz="2200" dirty="0" smtClean="0"/>
              <a:t>For source code, the most common graph is a </a:t>
            </a:r>
            <a:r>
              <a:rPr lang="en-US" sz="2200" dirty="0" smtClean="0">
                <a:solidFill>
                  <a:srgbClr val="FFFF00"/>
                </a:solidFill>
              </a:rPr>
              <a:t>control flow graph (CFG)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Node coverage: execute every statement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Edge coverage: execute every branch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Data flow coverage: augment the CFG with</a:t>
            </a:r>
          </a:p>
          <a:p>
            <a:pPr marL="506095" lvl="2" indent="-215900">
              <a:lnSpc>
                <a:spcPct val="90000"/>
              </a:lnSpc>
              <a:spcBef>
                <a:spcPts val="500"/>
              </a:spcBef>
            </a:pPr>
            <a:r>
              <a:rPr lang="en-US" dirty="0" err="1" smtClean="0"/>
              <a:t>defs</a:t>
            </a:r>
            <a:r>
              <a:rPr lang="en-US" dirty="0" smtClean="0"/>
              <a:t>: statements that assign values to variables</a:t>
            </a:r>
          </a:p>
          <a:p>
            <a:pPr marL="506095" lvl="2" indent="-2159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uses: statements that use variables</a:t>
            </a:r>
          </a:p>
        </p:txBody>
      </p:sp>
    </p:spTree>
    <p:extLst>
      <p:ext uri="{BB962C8B-B14F-4D97-AF65-F5344CB8AC3E}">
        <p14:creationId xmlns:p14="http://schemas.microsoft.com/office/powerpoint/2010/main" val="12041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Graph (CFG)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7630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A control flow graph (CFG) can be used to represent the control flow of a piece of source code</a:t>
            </a:r>
          </a:p>
          <a:p>
            <a:pPr marL="696913" lvl="2" indent="-23336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00"/>
                </a:solidFill>
              </a:rPr>
              <a:t>Nodes</a:t>
            </a:r>
            <a:r>
              <a:rPr lang="en-US" dirty="0" smtClean="0"/>
              <a:t> represent basic blocks </a:t>
            </a:r>
          </a:p>
          <a:p>
            <a:pPr marL="1147763" lvl="3" indent="-227013"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solidFill>
                  <a:srgbClr val="FFFF00"/>
                </a:solidFill>
              </a:rPr>
              <a:t>Basic blocks </a:t>
            </a:r>
            <a:r>
              <a:rPr lang="en-US" dirty="0" smtClean="0"/>
              <a:t>represent sequences of instructions / statements that always execute together in sequence</a:t>
            </a:r>
          </a:p>
          <a:p>
            <a:pPr marL="696913" lvl="2" indent="-233363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tabLst>
                <a:tab pos="26257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Edges</a:t>
            </a:r>
            <a:r>
              <a:rPr lang="en-US" dirty="0" smtClean="0"/>
              <a:t> represent control flow (branch) between basic blocks</a:t>
            </a:r>
            <a:endParaRPr lang="en-US" dirty="0" smtClean="0">
              <a:solidFill>
                <a:srgbClr val="FFFF00"/>
              </a:solidFill>
            </a:endParaRPr>
          </a:p>
          <a:p>
            <a:pPr marL="1147763" lvl="3" indent="-227013">
              <a:lnSpc>
                <a:spcPct val="90000"/>
              </a:lnSpc>
              <a:spcAft>
                <a:spcPts val="0"/>
              </a:spcAft>
            </a:pPr>
            <a:r>
              <a:rPr lang="en-US" dirty="0" smtClean="0"/>
              <a:t>Transfer of control</a:t>
            </a:r>
            <a:endParaRPr lang="en-US" sz="2200" dirty="0" smtClean="0"/>
          </a:p>
          <a:p>
            <a:pPr marL="696913" lvl="2" indent="-233363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tabLst>
                <a:tab pos="26257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Initial nodes </a:t>
            </a:r>
            <a:r>
              <a:rPr lang="en-US" dirty="0" smtClean="0"/>
              <a:t>correspond to a method’s entry points</a:t>
            </a:r>
          </a:p>
          <a:p>
            <a:pPr marL="696913" lvl="2" indent="-233363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tabLst>
                <a:tab pos="26257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Final nodes </a:t>
            </a:r>
            <a:r>
              <a:rPr lang="en-US" dirty="0" smtClean="0"/>
              <a:t>correspond to a method’s exit points</a:t>
            </a:r>
            <a:endParaRPr lang="en-US" dirty="0">
              <a:solidFill>
                <a:srgbClr val="FFFF00"/>
              </a:solidFill>
            </a:endParaRPr>
          </a:p>
          <a:p>
            <a:pPr marL="1147763" lvl="3" indent="-227013"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 smtClean="0"/>
              <a:t> or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dirty="0" smtClean="0"/>
              <a:t> in Java</a:t>
            </a:r>
            <a:endParaRPr lang="en-US" sz="2200" dirty="0" smtClean="0"/>
          </a:p>
          <a:p>
            <a:pPr marL="696913" lvl="2" indent="-233363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>
                <a:tab pos="2625725" algn="l"/>
              </a:tabLst>
            </a:pPr>
            <a:r>
              <a:rPr lang="en-US" dirty="0" smtClean="0">
                <a:solidFill>
                  <a:srgbClr val="FFFF00"/>
                </a:solidFill>
              </a:rPr>
              <a:t>Decision nodes </a:t>
            </a:r>
            <a:r>
              <a:rPr lang="en-US" dirty="0" smtClean="0"/>
              <a:t>represent choices in control flow</a:t>
            </a:r>
            <a:endParaRPr lang="en-US" dirty="0">
              <a:solidFill>
                <a:srgbClr val="FFFF00"/>
              </a:solidFill>
            </a:endParaRPr>
          </a:p>
          <a:p>
            <a:pPr marL="1147763" lvl="3" indent="-227013">
              <a:lnSpc>
                <a:spcPct val="90000"/>
              </a:lnSpc>
              <a:spcAft>
                <a:spcPts val="0"/>
              </a:spcAft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/>
              <a:t> or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switch-case</a:t>
            </a:r>
            <a:r>
              <a:rPr lang="en-US" dirty="0" smtClean="0"/>
              <a:t> blocks or condition for loops in Java</a:t>
            </a:r>
          </a:p>
          <a:p>
            <a:pPr marL="285750" lvl="1" indent="-269875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CFGs are sometimes annotated with extra information such as branch predicates, </a:t>
            </a:r>
            <a:r>
              <a:rPr lang="en-US" sz="2200" dirty="0" err="1" smtClean="0"/>
              <a:t>defs</a:t>
            </a:r>
            <a:r>
              <a:rPr lang="en-US" sz="2200" dirty="0" smtClean="0"/>
              <a:t>, and uses </a:t>
            </a:r>
          </a:p>
          <a:p>
            <a:pPr marL="358775" lvl="1" indent="-342900">
              <a:lnSpc>
                <a:spcPct val="90000"/>
              </a:lnSpc>
              <a:spcBef>
                <a:spcPts val="2000"/>
              </a:spcBef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44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CFG for </a:t>
            </a:r>
            <a:r>
              <a:rPr lang="en-US" i="1" dirty="0" smtClean="0"/>
              <a:t>if-else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255680"/>
            <a:ext cx="1600383" cy="26233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95800" y="2971800"/>
            <a:ext cx="4114800" cy="2971800"/>
            <a:chOff x="4495800" y="3276600"/>
            <a:chExt cx="4114800" cy="2971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495800" y="3276600"/>
              <a:ext cx="4114800" cy="29718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4724400" y="3505200"/>
              <a:ext cx="3856038" cy="2324100"/>
              <a:chOff x="1060" y="873"/>
              <a:chExt cx="2429" cy="1464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 bwMode="auto">
              <a:xfrm>
                <a:off x="1811" y="873"/>
                <a:ext cx="1080" cy="1464"/>
                <a:chOff x="1811" y="873"/>
                <a:chExt cx="1080" cy="1464"/>
              </a:xfrm>
            </p:grpSpPr>
            <p:grpSp>
              <p:nvGrpSpPr>
                <p:cNvPr id="12" name="Group 6"/>
                <p:cNvGrpSpPr>
                  <a:grpSpLocks/>
                </p:cNvGrpSpPr>
                <p:nvPr/>
              </p:nvGrpSpPr>
              <p:grpSpPr bwMode="auto">
                <a:xfrm>
                  <a:off x="2176" y="2041"/>
                  <a:ext cx="350" cy="296"/>
                  <a:chOff x="4738" y="2684"/>
                  <a:chExt cx="350" cy="296"/>
                </a:xfrm>
              </p:grpSpPr>
              <p:sp>
                <p:nvSpPr>
                  <p:cNvPr id="29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8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30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5" y="2707"/>
                    <a:ext cx="209" cy="23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b="0">
                        <a:latin typeface="Verdana" charset="0"/>
                        <a:ea typeface="Verdana" charset="0"/>
                        <a:cs typeface="Verdana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13" name="Group 9"/>
                <p:cNvGrpSpPr>
                  <a:grpSpLocks/>
                </p:cNvGrpSpPr>
                <p:nvPr/>
              </p:nvGrpSpPr>
              <p:grpSpPr bwMode="auto">
                <a:xfrm>
                  <a:off x="2176" y="1067"/>
                  <a:ext cx="350" cy="296"/>
                  <a:chOff x="3838" y="2684"/>
                  <a:chExt cx="350" cy="296"/>
                </a:xfrm>
              </p:grpSpPr>
              <p:sp>
                <p:nvSpPr>
                  <p:cNvPr id="27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800" b="0">
                      <a:latin typeface="Verdana" charset="0"/>
                      <a:ea typeface="Verdana" charset="0"/>
                      <a:cs typeface="Verdana" charset="0"/>
                    </a:endParaRPr>
                  </a:p>
                </p:txBody>
              </p:sp>
              <p:sp>
                <p:nvSpPr>
                  <p:cNvPr id="28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5" y="2707"/>
                    <a:ext cx="209" cy="23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b="0" dirty="0">
                        <a:latin typeface="Verdana" charset="0"/>
                        <a:ea typeface="Verdana" charset="0"/>
                        <a:cs typeface="Verdana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14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098" y="1352"/>
                  <a:ext cx="194" cy="23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arrow" w="med" len="med"/>
                  <a:tailEnd/>
                </a:ln>
              </p:spPr>
              <p:txBody>
                <a:bodyPr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5" name="Line 13"/>
                <p:cNvSpPr>
                  <a:spLocks noChangeShapeType="1"/>
                </p:cNvSpPr>
                <p:nvPr/>
              </p:nvSpPr>
              <p:spPr bwMode="auto">
                <a:xfrm>
                  <a:off x="2106" y="1826"/>
                  <a:ext cx="146" cy="2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</p:spPr>
              <p:txBody>
                <a:bodyPr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6" name="Line 14"/>
                <p:cNvSpPr>
                  <a:spLocks noChangeShapeType="1"/>
                </p:cNvSpPr>
                <p:nvPr/>
              </p:nvSpPr>
              <p:spPr bwMode="auto">
                <a:xfrm>
                  <a:off x="2448" y="1347"/>
                  <a:ext cx="144" cy="24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</p:spPr>
              <p:txBody>
                <a:bodyPr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17" name="Line 15"/>
                <p:cNvSpPr>
                  <a:spLocks noChangeShapeType="1"/>
                </p:cNvSpPr>
                <p:nvPr/>
              </p:nvSpPr>
              <p:spPr bwMode="auto">
                <a:xfrm>
                  <a:off x="2351" y="873"/>
                  <a:ext cx="0" cy="1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</p:spPr>
              <p:txBody>
                <a:bodyPr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grpSp>
              <p:nvGrpSpPr>
                <p:cNvPr id="18" name="Group 16"/>
                <p:cNvGrpSpPr>
                  <a:grpSpLocks/>
                </p:cNvGrpSpPr>
                <p:nvPr/>
              </p:nvGrpSpPr>
              <p:grpSpPr bwMode="auto">
                <a:xfrm>
                  <a:off x="1811" y="1554"/>
                  <a:ext cx="1080" cy="296"/>
                  <a:chOff x="1567" y="1522"/>
                  <a:chExt cx="1080" cy="296"/>
                </a:xfrm>
              </p:grpSpPr>
              <p:grpSp>
                <p:nvGrpSpPr>
                  <p:cNvPr id="20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1567" y="1522"/>
                    <a:ext cx="350" cy="296"/>
                    <a:chOff x="4288" y="1746"/>
                    <a:chExt cx="350" cy="296"/>
                  </a:xfrm>
                </p:grpSpPr>
                <p:sp>
                  <p:nvSpPr>
                    <p:cNvPr id="25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8" y="1746"/>
                      <a:ext cx="350" cy="29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905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en-US" sz="1800" b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p:txBody>
                </p:sp>
                <p:sp>
                  <p:nvSpPr>
                    <p:cNvPr id="26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52" y="1769"/>
                      <a:ext cx="209" cy="23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r"/>
                      <a:r>
                        <a:rPr lang="en-US" sz="1800" b="0" dirty="0">
                          <a:latin typeface="Verdana" charset="0"/>
                          <a:ea typeface="Verdana" charset="0"/>
                          <a:cs typeface="Verdana" charset="0"/>
                        </a:rPr>
                        <a:t>2</a:t>
                      </a:r>
                    </a:p>
                  </p:txBody>
                </p:sp>
              </p:grpSp>
              <p:grpSp>
                <p:nvGrpSpPr>
                  <p:cNvPr id="21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2297" y="1522"/>
                    <a:ext cx="350" cy="296"/>
                    <a:chOff x="4288" y="1746"/>
                    <a:chExt cx="350" cy="296"/>
                  </a:xfrm>
                </p:grpSpPr>
                <p:sp>
                  <p:nvSpPr>
                    <p:cNvPr id="22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8" y="1746"/>
                      <a:ext cx="350" cy="296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905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/>
                    <a:lstStyle/>
                    <a:p>
                      <a:endParaRPr lang="en-US" sz="1800" b="0">
                        <a:latin typeface="Verdana" charset="0"/>
                        <a:ea typeface="Verdana" charset="0"/>
                        <a:cs typeface="Verdana" charset="0"/>
                      </a:endParaRPr>
                    </a:p>
                  </p:txBody>
                </p:sp>
                <p:sp>
                  <p:nvSpPr>
                    <p:cNvPr id="24" name="Text Box 2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52" y="1769"/>
                      <a:ext cx="209" cy="233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algn="r"/>
                      <a:r>
                        <a:rPr lang="en-US" sz="1800" b="0">
                          <a:latin typeface="Verdana" charset="0"/>
                          <a:ea typeface="Verdana" charset="0"/>
                          <a:cs typeface="Verdana" charset="0"/>
                        </a:rPr>
                        <a:t>3</a:t>
                      </a:r>
                    </a:p>
                  </p:txBody>
                </p:sp>
              </p:grpSp>
            </p:grpSp>
            <p:sp>
              <p:nvSpPr>
                <p:cNvPr id="19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2452" y="1814"/>
                  <a:ext cx="134" cy="2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</p:spPr>
              <p:txBody>
                <a:bodyPr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sp>
            <p:nvSpPr>
              <p:cNvPr id="8" name="Text Box 24"/>
              <p:cNvSpPr txBox="1">
                <a:spLocks noChangeArrowheads="1"/>
              </p:cNvSpPr>
              <p:nvPr/>
            </p:nvSpPr>
            <p:spPr bwMode="auto">
              <a:xfrm>
                <a:off x="2456" y="1300"/>
                <a:ext cx="763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x &gt;= y</a:t>
                </a:r>
              </a:p>
            </p:txBody>
          </p:sp>
          <p:sp>
            <p:nvSpPr>
              <p:cNvPr id="9" name="Text Box 25"/>
              <p:cNvSpPr txBox="1">
                <a:spLocks noChangeArrowheads="1"/>
              </p:cNvSpPr>
              <p:nvPr/>
            </p:nvSpPr>
            <p:spPr bwMode="auto">
              <a:xfrm>
                <a:off x="1622" y="1300"/>
                <a:ext cx="65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x &lt; y</a:t>
                </a:r>
              </a:p>
            </p:txBody>
          </p:sp>
          <p:sp>
            <p:nvSpPr>
              <p:cNvPr id="10" name="Text Box 26"/>
              <p:cNvSpPr txBox="1">
                <a:spLocks noChangeArrowheads="1"/>
              </p:cNvSpPr>
              <p:nvPr/>
            </p:nvSpPr>
            <p:spPr bwMode="auto">
              <a:xfrm>
                <a:off x="2835" y="1598"/>
                <a:ext cx="654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x = y</a:t>
                </a:r>
              </a:p>
            </p:txBody>
          </p:sp>
          <p:sp>
            <p:nvSpPr>
              <p:cNvPr id="11" name="Text Box 27"/>
              <p:cNvSpPr txBox="1">
                <a:spLocks noChangeArrowheads="1"/>
              </p:cNvSpPr>
              <p:nvPr/>
            </p:nvSpPr>
            <p:spPr bwMode="auto">
              <a:xfrm>
                <a:off x="1060" y="1545"/>
                <a:ext cx="863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y = 0</a:t>
                </a:r>
              </a:p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>
                    <a:latin typeface="Verdana" charset="0"/>
                    <a:ea typeface="Verdana" charset="0"/>
                    <a:cs typeface="Verdana" charset="0"/>
                  </a:rPr>
                  <a:t>x = x + 1</a:t>
                </a:r>
              </a:p>
            </p:txBody>
          </p:sp>
        </p:grpSp>
      </p:grp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1981383" y="1028700"/>
            <a:ext cx="3505017" cy="5029200"/>
          </a:xfrm>
        </p:spPr>
        <p:txBody>
          <a:bodyPr>
            <a:normAutofit lnSpcReduction="10000"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1: if (x &lt; y)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2: y=0; x = x+1;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3: x = y;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Entry node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Decision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Junction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/>
              <a:t>4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Exit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" name="Content Placeholder 22"/>
          <p:cNvSpPr txBox="1">
            <a:spLocks/>
          </p:cNvSpPr>
          <p:nvPr/>
        </p:nvSpPr>
        <p:spPr>
          <a:xfrm>
            <a:off x="5521753" y="1028700"/>
            <a:ext cx="3505017" cy="197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/>
              <a:t>1 </a:t>
            </a:r>
            <a:r>
              <a:rPr lang="en-US" b="0" dirty="0" smtClean="0">
                <a:sym typeface="Wingdings"/>
              </a:rPr>
              <a:t> 2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1  3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2  4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3  4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5754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Example: CFG for </a:t>
            </a:r>
            <a:r>
              <a:rPr lang="en-US" sz="3800" i="1" dirty="0" smtClean="0"/>
              <a:t>If</a:t>
            </a:r>
            <a:r>
              <a:rPr lang="en-US" sz="3800" dirty="0" smtClean="0"/>
              <a:t> without </a:t>
            </a:r>
            <a:r>
              <a:rPr lang="en-US" sz="3800" i="1" dirty="0" smtClean="0"/>
              <a:t>else</a:t>
            </a:r>
            <a:endParaRPr lang="en-US" sz="3800" i="1" dirty="0"/>
          </a:p>
        </p:txBody>
      </p: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1981383" y="1028700"/>
            <a:ext cx="3505017" cy="5029200"/>
          </a:xfrm>
        </p:spPr>
        <p:txBody>
          <a:bodyPr>
            <a:normAutofit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1: if (x &lt; y)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2: y=0; x = x+1;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Entry node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Decision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>
                <a:solidFill>
                  <a:srgbClr val="FFFF00"/>
                </a:solidFill>
              </a:rPr>
              <a:t>Junction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3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Exit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/>
              <a:t>3</a:t>
            </a:r>
          </a:p>
        </p:txBody>
      </p:sp>
      <p:sp>
        <p:nvSpPr>
          <p:cNvPr id="32" name="Content Placeholder 22"/>
          <p:cNvSpPr txBox="1">
            <a:spLocks/>
          </p:cNvSpPr>
          <p:nvPr/>
        </p:nvSpPr>
        <p:spPr>
          <a:xfrm>
            <a:off x="5521753" y="1028700"/>
            <a:ext cx="3505017" cy="197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/>
              <a:t>1 </a:t>
            </a:r>
            <a:r>
              <a:rPr lang="en-US" b="0" dirty="0" smtClean="0">
                <a:sym typeface="Wingdings"/>
              </a:rPr>
              <a:t> 2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1  3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2  3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495800" y="2971800"/>
            <a:ext cx="4114800" cy="2971800"/>
            <a:chOff x="4495800" y="3276600"/>
            <a:chExt cx="4114800" cy="2971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495800" y="3276600"/>
              <a:ext cx="4114800" cy="29718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1" name="Group 29"/>
            <p:cNvGrpSpPr>
              <a:grpSpLocks/>
            </p:cNvGrpSpPr>
            <p:nvPr/>
          </p:nvGrpSpPr>
          <p:grpSpPr bwMode="auto">
            <a:xfrm>
              <a:off x="5029200" y="3600450"/>
              <a:ext cx="3124204" cy="2324100"/>
              <a:chOff x="2985" y="2035"/>
              <a:chExt cx="1968" cy="1464"/>
            </a:xfrm>
          </p:grpSpPr>
          <p:grpSp>
            <p:nvGrpSpPr>
              <p:cNvPr id="52" name="Group 30"/>
              <p:cNvGrpSpPr>
                <a:grpSpLocks/>
              </p:cNvGrpSpPr>
              <p:nvPr/>
            </p:nvGrpSpPr>
            <p:grpSpPr bwMode="auto">
              <a:xfrm>
                <a:off x="4070" y="3203"/>
                <a:ext cx="350" cy="296"/>
                <a:chOff x="4729" y="2684"/>
                <a:chExt cx="350" cy="296"/>
              </a:xfrm>
            </p:grpSpPr>
            <p:sp>
              <p:nvSpPr>
                <p:cNvPr id="66" name="Oval 31"/>
                <p:cNvSpPr>
                  <a:spLocks noChangeArrowheads="1"/>
                </p:cNvSpPr>
                <p:nvPr/>
              </p:nvSpPr>
              <p:spPr bwMode="auto">
                <a:xfrm>
                  <a:off x="4729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</a:p>
              </p:txBody>
            </p:sp>
          </p:grpSp>
          <p:grpSp>
            <p:nvGrpSpPr>
              <p:cNvPr id="53" name="Group 33"/>
              <p:cNvGrpSpPr>
                <a:grpSpLocks/>
              </p:cNvGrpSpPr>
              <p:nvPr/>
            </p:nvGrpSpPr>
            <p:grpSpPr bwMode="auto">
              <a:xfrm>
                <a:off x="4070" y="2229"/>
                <a:ext cx="350" cy="296"/>
                <a:chOff x="3829" y="2684"/>
                <a:chExt cx="350" cy="296"/>
              </a:xfrm>
            </p:grpSpPr>
            <p:sp>
              <p:nvSpPr>
                <p:cNvPr id="64" name="Oval 34"/>
                <p:cNvSpPr>
                  <a:spLocks noChangeArrowheads="1"/>
                </p:cNvSpPr>
                <p:nvPr/>
              </p:nvSpPr>
              <p:spPr bwMode="auto">
                <a:xfrm>
                  <a:off x="3829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915" y="2707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1</a:t>
                  </a:r>
                </a:p>
              </p:txBody>
            </p:sp>
          </p:grpSp>
          <p:sp>
            <p:nvSpPr>
              <p:cNvPr id="54" name="Line 36"/>
              <p:cNvSpPr>
                <a:spLocks noChangeShapeType="1"/>
              </p:cNvSpPr>
              <p:nvPr/>
            </p:nvSpPr>
            <p:spPr bwMode="auto">
              <a:xfrm flipV="1">
                <a:off x="4001" y="2514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>
                <a:off x="4009" y="2988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6" name="Line 38"/>
              <p:cNvSpPr>
                <a:spLocks noChangeShapeType="1"/>
              </p:cNvSpPr>
              <p:nvPr/>
            </p:nvSpPr>
            <p:spPr bwMode="auto">
              <a:xfrm>
                <a:off x="4254" y="203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grpSp>
            <p:nvGrpSpPr>
              <p:cNvPr id="57" name="Group 39"/>
              <p:cNvGrpSpPr>
                <a:grpSpLocks/>
              </p:cNvGrpSpPr>
              <p:nvPr/>
            </p:nvGrpSpPr>
            <p:grpSpPr bwMode="auto">
              <a:xfrm>
                <a:off x="3705" y="2716"/>
                <a:ext cx="350" cy="296"/>
                <a:chOff x="4279" y="1746"/>
                <a:chExt cx="350" cy="296"/>
              </a:xfrm>
            </p:grpSpPr>
            <p:sp>
              <p:nvSpPr>
                <p:cNvPr id="62" name="Oval 40"/>
                <p:cNvSpPr>
                  <a:spLocks noChangeArrowheads="1"/>
                </p:cNvSpPr>
                <p:nvPr/>
              </p:nvSpPr>
              <p:spPr bwMode="auto">
                <a:xfrm>
                  <a:off x="4279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5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</a:p>
              </p:txBody>
            </p:sp>
          </p:grpSp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>
                <a:off x="4253" y="2537"/>
                <a:ext cx="2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9" name="Text Box 43"/>
              <p:cNvSpPr txBox="1">
                <a:spLocks noChangeArrowheads="1"/>
              </p:cNvSpPr>
              <p:nvPr/>
            </p:nvSpPr>
            <p:spPr bwMode="auto">
              <a:xfrm>
                <a:off x="4172" y="2716"/>
                <a:ext cx="781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&gt;= y</a:t>
                </a:r>
              </a:p>
            </p:txBody>
          </p:sp>
          <p:sp>
            <p:nvSpPr>
              <p:cNvPr id="60" name="Text Box 44"/>
              <p:cNvSpPr txBox="1">
                <a:spLocks noChangeArrowheads="1"/>
              </p:cNvSpPr>
              <p:nvPr/>
            </p:nvSpPr>
            <p:spPr bwMode="auto">
              <a:xfrm>
                <a:off x="3545" y="2455"/>
                <a:ext cx="68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&lt; y</a:t>
                </a:r>
              </a:p>
            </p:txBody>
          </p:sp>
          <p:sp>
            <p:nvSpPr>
              <p:cNvPr id="61" name="Text Box 45"/>
              <p:cNvSpPr txBox="1">
                <a:spLocks noChangeArrowheads="1"/>
              </p:cNvSpPr>
              <p:nvPr/>
            </p:nvSpPr>
            <p:spPr bwMode="auto">
              <a:xfrm>
                <a:off x="2985" y="2774"/>
                <a:ext cx="96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y = 0</a:t>
                </a:r>
              </a:p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= x + 1</a:t>
                </a:r>
              </a:p>
            </p:txBody>
          </p:sp>
        </p:grp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25550"/>
            <a:ext cx="1676713" cy="15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Example: CFG for </a:t>
            </a:r>
            <a:r>
              <a:rPr lang="en-US" sz="3800" i="1" dirty="0" smtClean="0"/>
              <a:t>If</a:t>
            </a:r>
            <a:r>
              <a:rPr lang="en-US" sz="3800" dirty="0" smtClean="0"/>
              <a:t> with </a:t>
            </a:r>
            <a:r>
              <a:rPr lang="en-US" sz="3800" i="1" dirty="0" smtClean="0"/>
              <a:t>return</a:t>
            </a:r>
            <a:endParaRPr lang="en-US" sz="3800" i="1" dirty="0"/>
          </a:p>
        </p:txBody>
      </p: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1981383" y="1028700"/>
            <a:ext cx="3505017" cy="5029200"/>
          </a:xfrm>
        </p:spPr>
        <p:txBody>
          <a:bodyPr>
            <a:normAutofit fontScale="92500" lnSpcReduction="10000"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1: if (x &lt; y)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2: return;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</a:tabLst>
            </a:pPr>
            <a:r>
              <a:rPr lang="en-US" dirty="0" smtClean="0"/>
              <a:t>3: print(x); return;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Entry node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Decision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1</a:t>
            </a: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Junction </a:t>
            </a:r>
            <a:r>
              <a:rPr lang="en-US" sz="2000" dirty="0">
                <a:solidFill>
                  <a:srgbClr val="FFFF00"/>
                </a:solidFill>
              </a:rPr>
              <a:t>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-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Exit nodes</a:t>
            </a:r>
            <a:endParaRPr lang="en-US" sz="2000" dirty="0"/>
          </a:p>
          <a:p>
            <a:pPr marL="482600" lvl="2" indent="0">
              <a:spcAft>
                <a:spcPts val="0"/>
              </a:spcAft>
              <a:buNone/>
            </a:pPr>
            <a:r>
              <a:rPr lang="en-US" dirty="0" smtClean="0"/>
              <a:t>2, 3</a:t>
            </a:r>
            <a:endParaRPr lang="en-US" dirty="0"/>
          </a:p>
        </p:txBody>
      </p:sp>
      <p:sp>
        <p:nvSpPr>
          <p:cNvPr id="32" name="Content Placeholder 22"/>
          <p:cNvSpPr txBox="1">
            <a:spLocks/>
          </p:cNvSpPr>
          <p:nvPr/>
        </p:nvSpPr>
        <p:spPr>
          <a:xfrm>
            <a:off x="5521753" y="1028700"/>
            <a:ext cx="3505017" cy="197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/>
              <a:t>1 </a:t>
            </a:r>
            <a:r>
              <a:rPr lang="en-US" b="0" dirty="0" smtClean="0">
                <a:sym typeface="Wingdings"/>
              </a:rPr>
              <a:t> 2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b="0" dirty="0" smtClean="0">
                <a:sym typeface="Wingdings"/>
              </a:rPr>
              <a:t>1  3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572000" y="2971800"/>
            <a:ext cx="4114800" cy="2971800"/>
            <a:chOff x="4800600" y="3276600"/>
            <a:chExt cx="4114800" cy="2971800"/>
          </a:xfrm>
        </p:grpSpPr>
        <p:sp>
          <p:nvSpPr>
            <p:cNvPr id="4" name="Rectangle 3"/>
            <p:cNvSpPr/>
            <p:nvPr/>
          </p:nvSpPr>
          <p:spPr bwMode="auto">
            <a:xfrm>
              <a:off x="4800600" y="3276600"/>
              <a:ext cx="4114800" cy="29718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 type="none" w="sm" len="sm"/>
              <a:tailEnd type="none" w="sm" len="sm"/>
            </a:ln>
          </p:spPr>
          <p:txBody>
            <a:bodyPr wrap="none" rtlCol="0" anchor="ctr"/>
            <a:lstStyle/>
            <a:p>
              <a:pPr algn="ctr"/>
              <a:endParaRPr lang="en-US" sz="2000" b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51" name="Group 29"/>
            <p:cNvGrpSpPr>
              <a:grpSpLocks/>
            </p:cNvGrpSpPr>
            <p:nvPr/>
          </p:nvGrpSpPr>
          <p:grpSpPr bwMode="auto">
            <a:xfrm>
              <a:off x="5334001" y="3600450"/>
              <a:ext cx="3563943" cy="2343150"/>
              <a:chOff x="3177" y="2035"/>
              <a:chExt cx="2245" cy="1476"/>
            </a:xfrm>
          </p:grpSpPr>
          <p:grpSp>
            <p:nvGrpSpPr>
              <p:cNvPr id="52" name="Group 30"/>
              <p:cNvGrpSpPr>
                <a:grpSpLocks/>
              </p:cNvGrpSpPr>
              <p:nvPr/>
            </p:nvGrpSpPr>
            <p:grpSpPr bwMode="auto">
              <a:xfrm>
                <a:off x="4070" y="3203"/>
                <a:ext cx="350" cy="296"/>
                <a:chOff x="4729" y="2684"/>
                <a:chExt cx="350" cy="296"/>
              </a:xfrm>
            </p:grpSpPr>
            <p:sp>
              <p:nvSpPr>
                <p:cNvPr id="66" name="Oval 31"/>
                <p:cNvSpPr>
                  <a:spLocks noChangeArrowheads="1"/>
                </p:cNvSpPr>
                <p:nvPr/>
              </p:nvSpPr>
              <p:spPr bwMode="auto">
                <a:xfrm>
                  <a:off x="4729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</a:p>
              </p:txBody>
            </p:sp>
          </p:grpSp>
          <p:grpSp>
            <p:nvGrpSpPr>
              <p:cNvPr id="53" name="Group 33"/>
              <p:cNvGrpSpPr>
                <a:grpSpLocks/>
              </p:cNvGrpSpPr>
              <p:nvPr/>
            </p:nvGrpSpPr>
            <p:grpSpPr bwMode="auto">
              <a:xfrm>
                <a:off x="4070" y="2229"/>
                <a:ext cx="350" cy="296"/>
                <a:chOff x="3829" y="2684"/>
                <a:chExt cx="350" cy="296"/>
              </a:xfrm>
            </p:grpSpPr>
            <p:sp>
              <p:nvSpPr>
                <p:cNvPr id="64" name="Oval 34"/>
                <p:cNvSpPr>
                  <a:spLocks noChangeArrowheads="1"/>
                </p:cNvSpPr>
                <p:nvPr/>
              </p:nvSpPr>
              <p:spPr bwMode="auto">
                <a:xfrm>
                  <a:off x="3829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915" y="2707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1</a:t>
                  </a:r>
                </a:p>
              </p:txBody>
            </p:sp>
          </p:grpSp>
          <p:sp>
            <p:nvSpPr>
              <p:cNvPr id="54" name="Line 36"/>
              <p:cNvSpPr>
                <a:spLocks noChangeShapeType="1"/>
              </p:cNvSpPr>
              <p:nvPr/>
            </p:nvSpPr>
            <p:spPr bwMode="auto">
              <a:xfrm flipV="1">
                <a:off x="4001" y="2514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6" name="Line 38"/>
              <p:cNvSpPr>
                <a:spLocks noChangeShapeType="1"/>
              </p:cNvSpPr>
              <p:nvPr/>
            </p:nvSpPr>
            <p:spPr bwMode="auto">
              <a:xfrm>
                <a:off x="4254" y="203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grpSp>
            <p:nvGrpSpPr>
              <p:cNvPr id="57" name="Group 39"/>
              <p:cNvGrpSpPr>
                <a:grpSpLocks/>
              </p:cNvGrpSpPr>
              <p:nvPr/>
            </p:nvGrpSpPr>
            <p:grpSpPr bwMode="auto">
              <a:xfrm>
                <a:off x="3705" y="2716"/>
                <a:ext cx="350" cy="296"/>
                <a:chOff x="4279" y="1746"/>
                <a:chExt cx="350" cy="296"/>
              </a:xfrm>
            </p:grpSpPr>
            <p:sp>
              <p:nvSpPr>
                <p:cNvPr id="62" name="Oval 40"/>
                <p:cNvSpPr>
                  <a:spLocks noChangeArrowheads="1"/>
                </p:cNvSpPr>
                <p:nvPr/>
              </p:nvSpPr>
              <p:spPr bwMode="auto">
                <a:xfrm>
                  <a:off x="4279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6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5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</a:p>
              </p:txBody>
            </p:sp>
          </p:grpSp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>
                <a:off x="4253" y="2537"/>
                <a:ext cx="2" cy="6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59" name="Text Box 43"/>
              <p:cNvSpPr txBox="1">
                <a:spLocks noChangeArrowheads="1"/>
              </p:cNvSpPr>
              <p:nvPr/>
            </p:nvSpPr>
            <p:spPr bwMode="auto">
              <a:xfrm>
                <a:off x="4172" y="2716"/>
                <a:ext cx="781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&gt;= y</a:t>
                </a:r>
              </a:p>
            </p:txBody>
          </p:sp>
          <p:sp>
            <p:nvSpPr>
              <p:cNvPr id="60" name="Text Box 44"/>
              <p:cNvSpPr txBox="1">
                <a:spLocks noChangeArrowheads="1"/>
              </p:cNvSpPr>
              <p:nvPr/>
            </p:nvSpPr>
            <p:spPr bwMode="auto">
              <a:xfrm>
                <a:off x="3545" y="2455"/>
                <a:ext cx="688" cy="21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&lt; y</a:t>
                </a:r>
              </a:p>
            </p:txBody>
          </p:sp>
          <p:sp>
            <p:nvSpPr>
              <p:cNvPr id="61" name="Text Box 45"/>
              <p:cNvSpPr txBox="1">
                <a:spLocks noChangeArrowheads="1"/>
              </p:cNvSpPr>
              <p:nvPr/>
            </p:nvSpPr>
            <p:spPr bwMode="auto">
              <a:xfrm>
                <a:off x="3177" y="2847"/>
                <a:ext cx="960" cy="13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return</a:t>
                </a:r>
                <a:endPara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26" name="Text Box 45"/>
              <p:cNvSpPr txBox="1">
                <a:spLocks noChangeArrowheads="1"/>
              </p:cNvSpPr>
              <p:nvPr/>
            </p:nvSpPr>
            <p:spPr bwMode="auto">
              <a:xfrm>
                <a:off x="4462" y="3220"/>
                <a:ext cx="960" cy="291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 smtClean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print(x)</a:t>
                </a:r>
              </a:p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 b="0" dirty="0" smtClean="0">
                    <a:latin typeface="Verdana" charset="0"/>
                    <a:ea typeface="Verdana" charset="0"/>
                    <a:cs typeface="Verdana" charset="0"/>
                  </a:rPr>
                  <a:t>return</a:t>
                </a:r>
                <a:endParaRPr lang="en-US" sz="16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199"/>
            <a:ext cx="1554480" cy="18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28600" y="982662"/>
            <a:ext cx="8610600" cy="5570538"/>
          </a:xfrm>
        </p:spPr>
        <p:txBody>
          <a:bodyPr>
            <a:normAutofit/>
          </a:bodyPr>
          <a:lstStyle/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Loops require </a:t>
            </a:r>
            <a:r>
              <a:rPr lang="en-US" sz="2200" dirty="0" smtClean="0">
                <a:solidFill>
                  <a:srgbClr val="FFFF00"/>
                </a:solidFill>
              </a:rPr>
              <a:t>extra </a:t>
            </a:r>
            <a:r>
              <a:rPr lang="en-US" sz="2200" dirty="0" smtClean="0"/>
              <a:t>nodes (“</a:t>
            </a:r>
            <a:r>
              <a:rPr lang="en-US" sz="2200" dirty="0" smtClean="0">
                <a:solidFill>
                  <a:srgbClr val="FFFF00"/>
                </a:solidFill>
              </a:rPr>
              <a:t>dummy</a:t>
            </a:r>
            <a:r>
              <a:rPr lang="en-US" sz="2200" dirty="0" smtClean="0"/>
              <a:t>” node)</a:t>
            </a:r>
          </a:p>
          <a:p>
            <a:pPr marL="506095" lvl="2" indent="-2159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Not directly derived from program statements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Looping structures: </a:t>
            </a:r>
            <a:r>
              <a:rPr lang="en-US" i="1" dirty="0" smtClean="0"/>
              <a:t>while</a:t>
            </a:r>
            <a:r>
              <a:rPr lang="en-US" dirty="0" smtClean="0"/>
              <a:t> loop, </a:t>
            </a:r>
            <a:r>
              <a:rPr lang="en-US" i="1" dirty="0" smtClean="0"/>
              <a:t>for</a:t>
            </a:r>
            <a:r>
              <a:rPr lang="en-US" dirty="0" smtClean="0"/>
              <a:t> loop, d</a:t>
            </a:r>
            <a:r>
              <a:rPr lang="en-US" i="1" dirty="0" smtClean="0"/>
              <a:t>o-while</a:t>
            </a:r>
            <a:r>
              <a:rPr lang="en-US" dirty="0" smtClean="0"/>
              <a:t> loop</a:t>
            </a:r>
          </a:p>
          <a:p>
            <a:pPr marL="231775" lvl="1" indent="-215900">
              <a:lnSpc>
                <a:spcPct val="90000"/>
              </a:lnSpc>
              <a:spcBef>
                <a:spcPts val="2000"/>
              </a:spcBef>
            </a:pPr>
            <a:r>
              <a:rPr lang="en-US" sz="2200" dirty="0" smtClean="0"/>
              <a:t>Common mistake</a:t>
            </a:r>
          </a:p>
          <a:p>
            <a:pPr marL="506095" lvl="2" indent="-215900">
              <a:lnSpc>
                <a:spcPct val="90000"/>
              </a:lnSpc>
              <a:spcBef>
                <a:spcPts val="500"/>
              </a:spcBef>
            </a:pPr>
            <a:r>
              <a:rPr lang="en-US" dirty="0" smtClean="0"/>
              <a:t>Try to have the edge go to the entry node</a:t>
            </a:r>
          </a:p>
        </p:txBody>
      </p:sp>
    </p:spTree>
    <p:extLst>
      <p:ext uri="{BB962C8B-B14F-4D97-AF65-F5344CB8AC3E}">
        <p14:creationId xmlns:p14="http://schemas.microsoft.com/office/powerpoint/2010/main" val="11168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CFG for a </a:t>
            </a:r>
            <a:r>
              <a:rPr lang="en-US" i="1" dirty="0" smtClean="0"/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1" name="Content Placeholder 22"/>
          <p:cNvSpPr>
            <a:spLocks noGrp="1"/>
          </p:cNvSpPr>
          <p:nvPr>
            <p:ph idx="1"/>
          </p:nvPr>
        </p:nvSpPr>
        <p:spPr>
          <a:xfrm>
            <a:off x="2209800" y="1030409"/>
            <a:ext cx="3505017" cy="1884364"/>
          </a:xfrm>
        </p:spPr>
        <p:txBody>
          <a:bodyPr>
            <a:normAutofit/>
          </a:bodyPr>
          <a:lstStyle/>
          <a:p>
            <a:pPr marL="231775" lvl="1" indent="-215900">
              <a:spcBef>
                <a:spcPts val="2000"/>
              </a:spcBef>
            </a:pPr>
            <a:r>
              <a:rPr lang="en-US" sz="2000" dirty="0" smtClean="0">
                <a:solidFill>
                  <a:srgbClr val="FFFF00"/>
                </a:solidFill>
              </a:rPr>
              <a:t>Basic blocks (nodes)</a:t>
            </a:r>
            <a:endParaRPr lang="en-US" sz="2000" dirty="0" smtClean="0"/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1: x = 0;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2: while(x &lt; y)</a:t>
            </a:r>
          </a:p>
          <a:p>
            <a:pPr marL="482600" lvl="2" indent="0">
              <a:spcAft>
                <a:spcPts val="0"/>
              </a:spcAft>
              <a:buNone/>
              <a:tabLst>
                <a:tab pos="911225" algn="l"/>
                <a:tab pos="2678113" algn="l"/>
              </a:tabLst>
            </a:pPr>
            <a:r>
              <a:rPr lang="en-US" sz="1900" dirty="0" smtClean="0"/>
              <a:t>3: y = f(</a:t>
            </a:r>
            <a:r>
              <a:rPr lang="en-US" sz="1900" dirty="0" err="1" smtClean="0"/>
              <a:t>x,y</a:t>
            </a:r>
            <a:r>
              <a:rPr lang="en-US" sz="1900" dirty="0" smtClean="0"/>
              <a:t>); x = x+1;</a:t>
            </a:r>
          </a:p>
        </p:txBody>
      </p:sp>
      <p:sp>
        <p:nvSpPr>
          <p:cNvPr id="32" name="Content Placeholder 22"/>
          <p:cNvSpPr txBox="1">
            <a:spLocks/>
          </p:cNvSpPr>
          <p:nvPr/>
        </p:nvSpPr>
        <p:spPr>
          <a:xfrm>
            <a:off x="5750353" y="1028700"/>
            <a:ext cx="3317447" cy="197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Control flow (edges)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800" b="0" dirty="0" smtClean="0"/>
              <a:t>1 </a:t>
            </a:r>
            <a:r>
              <a:rPr lang="en-US" sz="1800" b="0" dirty="0" smtClean="0">
                <a:sym typeface="Wingdings"/>
              </a:rPr>
              <a:t> 2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800" b="0" dirty="0" smtClean="0">
                <a:sym typeface="Wingdings"/>
              </a:rPr>
              <a:t>2  3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800" b="0" dirty="0" smtClean="0">
                <a:sym typeface="Wingdings"/>
              </a:rPr>
              <a:t>2  4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r>
              <a:rPr lang="en-US" sz="1800" b="0" dirty="0" smtClean="0">
                <a:sym typeface="Wingdings"/>
              </a:rPr>
              <a:t>3  2</a:t>
            </a:r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  <a:tabLst>
                <a:tab pos="911225" algn="l"/>
              </a:tabLst>
            </a:pPr>
            <a:endParaRPr lang="en-US" b="0" dirty="0" smtClean="0">
              <a:sym typeface="Wingding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038600" y="2971800"/>
            <a:ext cx="4343400" cy="3200400"/>
          </a:xfrm>
          <a:prstGeom prst="rect">
            <a:avLst/>
          </a:prstGeom>
          <a:solidFill>
            <a:schemeClr val="bg1"/>
          </a:solidFill>
          <a:ln w="19050">
            <a:noFill/>
            <a:round/>
            <a:headEnd type="none" w="sm" len="sm"/>
            <a:tailEnd type="none" w="sm" len="sm"/>
          </a:ln>
        </p:spPr>
        <p:txBody>
          <a:bodyPr wrap="none" rtlCol="0" anchor="ctr"/>
          <a:lstStyle/>
          <a:p>
            <a:pPr algn="ctr"/>
            <a:endParaRPr lang="en-US" sz="2000" b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1" y="1143000"/>
            <a:ext cx="2046235" cy="1830388"/>
          </a:xfrm>
          <a:prstGeom prst="rect">
            <a:avLst/>
          </a:prstGeom>
        </p:spPr>
      </p:pic>
      <p:grpSp>
        <p:nvGrpSpPr>
          <p:cNvPr id="50" name="Group 63"/>
          <p:cNvGrpSpPr>
            <a:grpSpLocks/>
          </p:cNvGrpSpPr>
          <p:nvPr/>
        </p:nvGrpSpPr>
        <p:grpSpPr bwMode="auto">
          <a:xfrm>
            <a:off x="4357932" y="3171825"/>
            <a:ext cx="1547813" cy="777875"/>
            <a:chOff x="1674" y="888"/>
            <a:chExt cx="975" cy="490"/>
          </a:xfrm>
        </p:grpSpPr>
        <p:grpSp>
          <p:nvGrpSpPr>
            <p:cNvPr id="55" name="Group 10"/>
            <p:cNvGrpSpPr>
              <a:grpSpLocks/>
            </p:cNvGrpSpPr>
            <p:nvPr/>
          </p:nvGrpSpPr>
          <p:grpSpPr bwMode="auto">
            <a:xfrm>
              <a:off x="2299" y="1082"/>
              <a:ext cx="350" cy="296"/>
              <a:chOff x="3838" y="2684"/>
              <a:chExt cx="350" cy="296"/>
            </a:xfrm>
          </p:grpSpPr>
          <p:sp>
            <p:nvSpPr>
              <p:cNvPr id="71" name="Oval 11"/>
              <p:cNvSpPr>
                <a:spLocks noChangeArrowheads="1"/>
              </p:cNvSpPr>
              <p:nvPr/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72" name="Text Box 12"/>
              <p:cNvSpPr txBox="1">
                <a:spLocks noChangeArrowheads="1"/>
              </p:cNvSpPr>
              <p:nvPr/>
            </p:nvSpPr>
            <p:spPr bwMode="auto">
              <a:xfrm>
                <a:off x="3915" y="2707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1</a:t>
                </a:r>
              </a:p>
            </p:txBody>
          </p:sp>
        </p:grpSp>
        <p:sp>
          <p:nvSpPr>
            <p:cNvPr id="68" name="Line 16"/>
            <p:cNvSpPr>
              <a:spLocks noChangeShapeType="1"/>
            </p:cNvSpPr>
            <p:nvPr/>
          </p:nvSpPr>
          <p:spPr bwMode="auto">
            <a:xfrm>
              <a:off x="2474" y="888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1674" y="1123"/>
              <a:ext cx="759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x = 0</a:t>
              </a:r>
            </a:p>
          </p:txBody>
        </p:sp>
      </p:grpSp>
      <p:grpSp>
        <p:nvGrpSpPr>
          <p:cNvPr id="73" name="Group 69"/>
          <p:cNvGrpSpPr>
            <a:grpSpLocks/>
          </p:cNvGrpSpPr>
          <p:nvPr/>
        </p:nvGrpSpPr>
        <p:grpSpPr bwMode="auto">
          <a:xfrm>
            <a:off x="4419846" y="5052648"/>
            <a:ext cx="2016126" cy="1093788"/>
            <a:chOff x="1713" y="2112"/>
            <a:chExt cx="1270" cy="689"/>
          </a:xfrm>
        </p:grpSpPr>
        <p:grpSp>
          <p:nvGrpSpPr>
            <p:cNvPr id="74" name="Group 21"/>
            <p:cNvGrpSpPr>
              <a:grpSpLocks/>
            </p:cNvGrpSpPr>
            <p:nvPr/>
          </p:nvGrpSpPr>
          <p:grpSpPr bwMode="auto">
            <a:xfrm>
              <a:off x="2633" y="2112"/>
              <a:ext cx="350" cy="296"/>
              <a:chOff x="4288" y="1746"/>
              <a:chExt cx="350" cy="296"/>
            </a:xfrm>
          </p:grpSpPr>
          <p:sp>
            <p:nvSpPr>
              <p:cNvPr id="80" name="Oval 22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 sz="1800" b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  <p:sp>
            <p:nvSpPr>
              <p:cNvPr id="81" name="Text Box 23"/>
              <p:cNvSpPr txBox="1">
                <a:spLocks noChangeArrowheads="1"/>
              </p:cNvSpPr>
              <p:nvPr/>
            </p:nvSpPr>
            <p:spPr bwMode="auto">
              <a:xfrm>
                <a:off x="4352" y="1769"/>
                <a:ext cx="209" cy="23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4</a:t>
                </a:r>
              </a:p>
            </p:txBody>
          </p:sp>
        </p:grpSp>
        <p:grpSp>
          <p:nvGrpSpPr>
            <p:cNvPr id="75" name="Group 65"/>
            <p:cNvGrpSpPr>
              <a:grpSpLocks/>
            </p:cNvGrpSpPr>
            <p:nvPr/>
          </p:nvGrpSpPr>
          <p:grpSpPr bwMode="auto">
            <a:xfrm>
              <a:off x="1713" y="2112"/>
              <a:ext cx="995" cy="689"/>
              <a:chOff x="1713" y="2112"/>
              <a:chExt cx="995" cy="689"/>
            </a:xfrm>
          </p:grpSpPr>
          <p:grpSp>
            <p:nvGrpSpPr>
              <p:cNvPr id="76" name="Group 18"/>
              <p:cNvGrpSpPr>
                <a:grpSpLocks/>
              </p:cNvGrpSpPr>
              <p:nvPr/>
            </p:nvGrpSpPr>
            <p:grpSpPr bwMode="auto">
              <a:xfrm>
                <a:off x="2023" y="2112"/>
                <a:ext cx="350" cy="296"/>
                <a:chOff x="4288" y="1746"/>
                <a:chExt cx="350" cy="296"/>
              </a:xfrm>
            </p:grpSpPr>
            <p:sp>
              <p:nvSpPr>
                <p:cNvPr id="78" name="Oval 19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800" b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7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2" y="1769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800" b="0" dirty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3</a:t>
                  </a:r>
                </a:p>
              </p:txBody>
            </p:sp>
          </p:grpSp>
          <p:sp>
            <p:nvSpPr>
              <p:cNvPr id="77" name="Text Box 28"/>
              <p:cNvSpPr txBox="1">
                <a:spLocks noChangeArrowheads="1"/>
              </p:cNvSpPr>
              <p:nvPr/>
            </p:nvSpPr>
            <p:spPr bwMode="auto">
              <a:xfrm>
                <a:off x="1713" y="2481"/>
                <a:ext cx="995" cy="32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y =f(</a:t>
                </a:r>
                <a:r>
                  <a:rPr lang="en-US" sz="1800" b="0" dirty="0" err="1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x,y</a:t>
                </a:r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)</a:t>
                </a:r>
              </a:p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rPr>
                  <a:t>x = x + 1</a:t>
                </a:r>
              </a:p>
            </p:txBody>
          </p:sp>
        </p:grpSp>
      </p:grpSp>
      <p:grpSp>
        <p:nvGrpSpPr>
          <p:cNvPr id="82" name="Group 68"/>
          <p:cNvGrpSpPr>
            <a:grpSpLocks/>
          </p:cNvGrpSpPr>
          <p:nvPr/>
        </p:nvGrpSpPr>
        <p:grpSpPr bwMode="auto">
          <a:xfrm>
            <a:off x="4461968" y="4352927"/>
            <a:ext cx="2548432" cy="935038"/>
            <a:chOff x="2166" y="1691"/>
            <a:chExt cx="1146" cy="589"/>
          </a:xfrm>
        </p:grpSpPr>
        <p:sp>
          <p:nvSpPr>
            <p:cNvPr id="83" name="Line 14"/>
            <p:cNvSpPr>
              <a:spLocks noChangeShapeType="1"/>
            </p:cNvSpPr>
            <p:nvPr/>
          </p:nvSpPr>
          <p:spPr bwMode="auto">
            <a:xfrm>
              <a:off x="2707" y="1910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 flipH="1">
              <a:off x="2524" y="1918"/>
              <a:ext cx="114" cy="2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5" name="Text Box 25"/>
            <p:cNvSpPr txBox="1">
              <a:spLocks noChangeArrowheads="1"/>
            </p:cNvSpPr>
            <p:nvPr/>
          </p:nvSpPr>
          <p:spPr bwMode="auto">
            <a:xfrm>
              <a:off x="2741" y="1850"/>
              <a:ext cx="571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x &gt;= y</a:t>
              </a:r>
            </a:p>
          </p:txBody>
        </p:sp>
        <p:sp>
          <p:nvSpPr>
            <p:cNvPr id="86" name="Text Box 26"/>
            <p:cNvSpPr txBox="1">
              <a:spLocks noChangeArrowheads="1"/>
            </p:cNvSpPr>
            <p:nvPr/>
          </p:nvSpPr>
          <p:spPr bwMode="auto">
            <a:xfrm>
              <a:off x="2166" y="1850"/>
              <a:ext cx="472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>
                  <a:solidFill>
                    <a:schemeClr val="tx1"/>
                  </a:solidFill>
                  <a:latin typeface="Verdana" charset="0"/>
                  <a:ea typeface="Verdana" charset="0"/>
                  <a:cs typeface="Verdana" charset="0"/>
                </a:rPr>
                <a:t>x &lt; y</a:t>
              </a:r>
            </a:p>
          </p:txBody>
        </p:sp>
        <p:cxnSp>
          <p:nvCxnSpPr>
            <p:cNvPr id="87" name="AutoShape 30"/>
            <p:cNvCxnSpPr>
              <a:cxnSpLocks noChangeShapeType="1"/>
              <a:stCxn id="78" idx="2"/>
              <a:endCxn id="93" idx="1"/>
            </p:cNvCxnSpPr>
            <p:nvPr/>
          </p:nvCxnSpPr>
          <p:spPr bwMode="auto">
            <a:xfrm rot="10800000" flipH="1">
              <a:off x="2368" y="1691"/>
              <a:ext cx="234" cy="589"/>
            </a:xfrm>
            <a:prstGeom prst="curvedConnector4">
              <a:avLst>
                <a:gd name="adj1" fmla="val -82918"/>
                <a:gd name="adj2" fmla="val 108284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8" name="Group 70"/>
          <p:cNvGrpSpPr>
            <a:grpSpLocks/>
          </p:cNvGrpSpPr>
          <p:nvPr/>
        </p:nvGrpSpPr>
        <p:grpSpPr bwMode="auto">
          <a:xfrm>
            <a:off x="5351709" y="3809633"/>
            <a:ext cx="2801939" cy="944563"/>
            <a:chOff x="2300" y="1329"/>
            <a:chExt cx="1765" cy="595"/>
          </a:xfrm>
        </p:grpSpPr>
        <p:sp>
          <p:nvSpPr>
            <p:cNvPr id="89" name="Line 15"/>
            <p:cNvSpPr>
              <a:spLocks noChangeShapeType="1"/>
            </p:cNvSpPr>
            <p:nvPr/>
          </p:nvSpPr>
          <p:spPr bwMode="auto">
            <a:xfrm flipH="1">
              <a:off x="2474" y="1420"/>
              <a:ext cx="1" cy="2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 sz="1800" b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90" name="Group 67"/>
            <p:cNvGrpSpPr>
              <a:grpSpLocks/>
            </p:cNvGrpSpPr>
            <p:nvPr/>
          </p:nvGrpSpPr>
          <p:grpSpPr bwMode="auto">
            <a:xfrm>
              <a:off x="2300" y="1329"/>
              <a:ext cx="1765" cy="595"/>
              <a:chOff x="2300" y="1329"/>
              <a:chExt cx="1765" cy="595"/>
            </a:xfrm>
          </p:grpSpPr>
          <p:grpSp>
            <p:nvGrpSpPr>
              <p:cNvPr id="91" name="Group 7"/>
              <p:cNvGrpSpPr>
                <a:grpSpLocks/>
              </p:cNvGrpSpPr>
              <p:nvPr/>
            </p:nvGrpSpPr>
            <p:grpSpPr bwMode="auto">
              <a:xfrm>
                <a:off x="2300" y="1628"/>
                <a:ext cx="350" cy="296"/>
                <a:chOff x="4738" y="2684"/>
                <a:chExt cx="350" cy="296"/>
              </a:xfrm>
            </p:grpSpPr>
            <p:sp>
              <p:nvSpPr>
                <p:cNvPr id="93" name="Oval 8" descr="Dark downward diagonal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pattFill prst="dkDnDiag">
                  <a:fgClr>
                    <a:srgbClr val="0066FF"/>
                  </a:fgClr>
                  <a:bgClr>
                    <a:schemeClr val="bg1"/>
                  </a:bgClr>
                </a:patt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endParaRPr lang="en-US" sz="1800" b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  <p:sp>
              <p:nvSpPr>
                <p:cNvPr id="9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15" y="2707"/>
                  <a:ext cx="209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0" dirty="0" smtClean="0">
                      <a:solidFill>
                        <a:schemeClr val="tx1"/>
                      </a:solidFill>
                      <a:latin typeface="Verdana" charset="0"/>
                      <a:ea typeface="Verdana" charset="0"/>
                      <a:cs typeface="Verdana" charset="0"/>
                    </a:rPr>
                    <a:t>2</a:t>
                  </a:r>
                  <a:endParaRPr lang="en-US" sz="1800" b="0" dirty="0">
                    <a:solidFill>
                      <a:schemeClr val="tx1"/>
                    </a:solidFill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p:grpSp>
          <p:sp>
            <p:nvSpPr>
              <p:cNvPr id="92" name="AutoShape 66"/>
              <p:cNvSpPr>
                <a:spLocks/>
              </p:cNvSpPr>
              <p:nvPr/>
            </p:nvSpPr>
            <p:spPr bwMode="auto">
              <a:xfrm>
                <a:off x="2969" y="1329"/>
                <a:ext cx="1096" cy="262"/>
              </a:xfrm>
              <a:prstGeom prst="borderCallout2">
                <a:avLst>
                  <a:gd name="adj1" fmla="val 27481"/>
                  <a:gd name="adj2" fmla="val -4796"/>
                  <a:gd name="adj3" fmla="val 27481"/>
                  <a:gd name="adj4" fmla="val -23676"/>
                  <a:gd name="adj5" fmla="val 134731"/>
                  <a:gd name="adj6" fmla="val -35065"/>
                </a:avLst>
              </a:prstGeom>
              <a:solidFill>
                <a:srgbClr val="D5FDA9"/>
              </a:solidFill>
              <a:ln w="12700">
                <a:solidFill>
                  <a:schemeClr val="tx1"/>
                </a:solidFill>
                <a:prstDash val="sysDot"/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algn="ctr"/>
                <a:r>
                  <a:rPr lang="en-US" sz="1800" b="0" i="1" dirty="0">
                    <a:latin typeface="Verdana" charset="0"/>
                    <a:ea typeface="Verdana" charset="0"/>
                    <a:cs typeface="Verdana" charset="0"/>
                  </a:rPr>
                  <a:t>dummy</a:t>
                </a:r>
                <a:r>
                  <a:rPr lang="en-US" sz="1800" b="0" dirty="0">
                    <a:latin typeface="Verdana" charset="0"/>
                    <a:ea typeface="Verdana" charset="0"/>
                    <a:cs typeface="Verdana" charset="0"/>
                  </a:rPr>
                  <a:t> node</a:t>
                </a:r>
              </a:p>
            </p:txBody>
          </p:sp>
        </p:grpSp>
      </p:grpSp>
      <p:sp>
        <p:nvSpPr>
          <p:cNvPr id="95" name="Content Placeholder 22"/>
          <p:cNvSpPr txBox="1">
            <a:spLocks/>
          </p:cNvSpPr>
          <p:nvPr/>
        </p:nvSpPr>
        <p:spPr>
          <a:xfrm>
            <a:off x="457383" y="3200400"/>
            <a:ext cx="3505017" cy="31355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200"/>
              </a:spcAft>
              <a:buClr>
                <a:schemeClr val="bg1"/>
              </a:buClr>
              <a:buSzPct val="80000"/>
              <a:buFont typeface="Arial" pitchFamily="34" charset="0"/>
              <a:buChar char="•"/>
              <a:defRPr sz="2800" kern="1200" spc="1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Wingdings 2" pitchFamily="18" charset="2"/>
              <a:buChar char=""/>
              <a:defRPr sz="20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Entry node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1</a:t>
            </a:r>
          </a:p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Decision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2</a:t>
            </a:r>
          </a:p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Junction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-</a:t>
            </a:r>
            <a:endParaRPr lang="en-US" b="0" dirty="0" smtClean="0">
              <a:solidFill>
                <a:srgbClr val="FFFF00"/>
              </a:solidFill>
            </a:endParaRPr>
          </a:p>
          <a:p>
            <a:pPr marL="231775" lvl="1" indent="-215900" fontAlgn="auto">
              <a:spcBef>
                <a:spcPts val="2000"/>
              </a:spcBef>
            </a:pPr>
            <a:r>
              <a:rPr lang="en-US" sz="2000" b="0" dirty="0" smtClean="0">
                <a:solidFill>
                  <a:srgbClr val="FFFF00"/>
                </a:solidFill>
              </a:rPr>
              <a:t>Exit nodes</a:t>
            </a:r>
            <a:endParaRPr lang="en-US" sz="2000" b="0" dirty="0" smtClean="0"/>
          </a:p>
          <a:p>
            <a:pPr marL="482600" lvl="2" indent="0" fontAlgn="auto">
              <a:spcAft>
                <a:spcPts val="0"/>
              </a:spcAft>
              <a:buFont typeface="Wingdings 2" pitchFamily="18" charset="2"/>
              <a:buNone/>
            </a:pPr>
            <a:r>
              <a:rPr lang="en-US" b="0" dirty="0" smtClean="0"/>
              <a:t>4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290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  <p:bldP spid="4" grpId="0" animBg="1"/>
      <p:bldP spid="95" grpId="0" uiExpand="1" build="p"/>
    </p:bld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C7ABAC5F-4A0E-2945-8E91-432D26F03F04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387DAE7-F204-0A40-B45D-254ADC6404E4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9A2F069E-738A-A64D-AEE1-F63CFCD9A60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B885DFEA-43E3-0B48-8D74-E587D3CD9401}"/>
    </a:ext>
  </a:extLst>
</a:theme>
</file>

<file path=ppt/theme/theme5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  <a:round/>
          <a:headEnd type="none" w="sm" len="sm"/>
          <a:tailEnd type="none" w="sm" len="sm"/>
        </a:ln>
      </a:spPr>
      <a:bodyPr wrap="none" anchor="ctr"/>
      <a:lstStyle>
        <a:defPPr>
          <a:defRPr sz="2000" b="0">
            <a:solidFill>
              <a:srgbClr val="FF0000"/>
            </a:solidFill>
            <a:latin typeface="Verdana" charset="0"/>
            <a:ea typeface="Verdana" charset="0"/>
            <a:cs typeface="Verdana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CourseOverview.pptx" id="{9D25B8C4-ABAA-E743-A409-02AE843250EE}" vid="{151CCBC9-1AC2-E444-A635-887FFDF05CC4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swtest-template</Template>
  <TotalTime>52897</TotalTime>
  <Words>2208</Words>
  <Application>Microsoft Macintosh PowerPoint</Application>
  <PresentationFormat>On-screen Show (4:3)</PresentationFormat>
  <Paragraphs>663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Apple Braille</vt:lpstr>
      <vt:lpstr>Calibri</vt:lpstr>
      <vt:lpstr>Century Schoolbook</vt:lpstr>
      <vt:lpstr>Courier</vt:lpstr>
      <vt:lpstr>Gill Sans MT</vt:lpstr>
      <vt:lpstr>Times New Roman</vt:lpstr>
      <vt:lpstr>Verdana</vt:lpstr>
      <vt:lpstr>Wingdings</vt:lpstr>
      <vt:lpstr>Wingdings 2</vt:lpstr>
      <vt:lpstr>Arial</vt:lpstr>
      <vt:lpstr>3_Custom Design</vt:lpstr>
      <vt:lpstr>2_Custom Design</vt:lpstr>
      <vt:lpstr>1_Custom Design</vt:lpstr>
      <vt:lpstr>Custom Design</vt:lpstr>
      <vt:lpstr>View</vt:lpstr>
      <vt:lpstr>Graph Coverage for Source Code  CS 4501 / 6501  Software Testing</vt:lpstr>
      <vt:lpstr>Structures for Criteria-Based Testing</vt:lpstr>
      <vt:lpstr>Overview</vt:lpstr>
      <vt:lpstr>Control Flow Graph (CFG)</vt:lpstr>
      <vt:lpstr>Example: CFG for if-else</vt:lpstr>
      <vt:lpstr>Example: CFG for If without else</vt:lpstr>
      <vt:lpstr>Example: CFG for If with return</vt:lpstr>
      <vt:lpstr>Loops</vt:lpstr>
      <vt:lpstr>Example: CFG for a while loop</vt:lpstr>
      <vt:lpstr>Example: CFG for a for loop</vt:lpstr>
      <vt:lpstr>Example: CFG for a do-while loop</vt:lpstr>
      <vt:lpstr>Example: CFG for a loop with  break and continue</vt:lpstr>
      <vt:lpstr>Example: CFG for (switch) case</vt:lpstr>
      <vt:lpstr>Example: CFG for Exceptions  (try-catch)</vt:lpstr>
      <vt:lpstr>Exercise</vt:lpstr>
      <vt:lpstr>CFG for numberOccurrences()</vt:lpstr>
      <vt:lpstr>Applying Node Coverage</vt:lpstr>
      <vt:lpstr>Applying Edge Coverage</vt:lpstr>
      <vt:lpstr>Applying Edge-Pair Coverage</vt:lpstr>
      <vt:lpstr>Applying Prime Path Coverage</vt:lpstr>
      <vt:lpstr>Applying Prime Path Coverage</vt:lpstr>
      <vt:lpstr>Applying Prime Path Coverage</vt:lpstr>
      <vt:lpstr>Applying Data Flow Coverage</vt:lpstr>
      <vt:lpstr>DU-Pairs  DU-Paths</vt:lpstr>
      <vt:lpstr>ADC: DU-Paths  Test Paths</vt:lpstr>
      <vt:lpstr>AUC: DU-Paths  Test Paths</vt:lpstr>
      <vt:lpstr>ADUPC: DU-Paths  Test Paths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 CS 4501 / 6501  Software Testing</dc:title>
  <dc:subject/>
  <dc:creator>Microsoft Office User</dc:creator>
  <cp:keywords/>
  <dc:description/>
  <cp:lastModifiedBy>Microsoft Office User</cp:lastModifiedBy>
  <cp:revision>4262</cp:revision>
  <cp:lastPrinted>2017-10-10T14:23:51Z</cp:lastPrinted>
  <dcterms:created xsi:type="dcterms:W3CDTF">2017-07-01T01:04:54Z</dcterms:created>
  <dcterms:modified xsi:type="dcterms:W3CDTF">2017-10-19T16:26:20Z</dcterms:modified>
  <cp:category/>
</cp:coreProperties>
</file>